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handoutMasterIdLst>
    <p:handoutMasterId r:id="rId16"/>
  </p:handoutMasterIdLst>
  <p:sldIdLst>
    <p:sldId id="291" r:id="rId2"/>
    <p:sldId id="478" r:id="rId3"/>
    <p:sldId id="480" r:id="rId4"/>
    <p:sldId id="487" r:id="rId5"/>
    <p:sldId id="463" r:id="rId6"/>
    <p:sldId id="484" r:id="rId7"/>
    <p:sldId id="491" r:id="rId8"/>
    <p:sldId id="490" r:id="rId9"/>
    <p:sldId id="492" r:id="rId10"/>
    <p:sldId id="493" r:id="rId11"/>
    <p:sldId id="494" r:id="rId12"/>
    <p:sldId id="495" r:id="rId13"/>
    <p:sldId id="413" r:id="rId14"/>
  </p:sldIdLst>
  <p:sldSz cx="9144000" cy="6858000" type="screen4x3"/>
  <p:notesSz cx="6797675" cy="9874250"/>
  <p:defaultTextStyle>
    <a:defPPr>
      <a:defRPr lang="de-AT"/>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FF00"/>
    <a:srgbClr val="DDDDDD"/>
    <a:srgbClr val="CC3300"/>
    <a:srgbClr val="CCFFFF"/>
    <a:srgbClr val="66CCFF"/>
    <a:srgbClr val="3399FF"/>
    <a:srgbClr val="FFFF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37" autoAdjust="0"/>
    <p:restoredTop sz="99884" autoAdjust="0"/>
  </p:normalViewPr>
  <p:slideViewPr>
    <p:cSldViewPr>
      <p:cViewPr>
        <p:scale>
          <a:sx n="100" d="100"/>
          <a:sy n="100" d="100"/>
        </p:scale>
        <p:origin x="-408" y="360"/>
      </p:cViewPr>
      <p:guideLst>
        <p:guide orient="horz" pos="4319"/>
        <p:guide pos="22"/>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3" d="100"/>
        <a:sy n="63" d="100"/>
      </p:scale>
      <p:origin x="0" y="0"/>
    </p:cViewPr>
  </p:sorterViewPr>
  <p:notesViewPr>
    <p:cSldViewPr>
      <p:cViewPr varScale="1">
        <p:scale>
          <a:sx n="54" d="100"/>
          <a:sy n="54" d="100"/>
        </p:scale>
        <p:origin x="-2706" y="-108"/>
      </p:cViewPr>
      <p:guideLst>
        <p:guide orient="horz" pos="3110"/>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_rels/viewProps.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defTabSz="915988" eaLnBrk="0" hangingPunct="0">
              <a:buClr>
                <a:schemeClr val="tx2"/>
              </a:buClr>
              <a:buSzPct val="100000"/>
              <a:buFont typeface="Times New Roman" pitchFamily="18" charset="0"/>
              <a:buNone/>
              <a:defRPr sz="1200" b="0"/>
            </a:lvl1pPr>
          </a:lstStyle>
          <a:p>
            <a:endParaRPr lang="es-ES"/>
          </a:p>
        </p:txBody>
      </p:sp>
      <p:sp>
        <p:nvSpPr>
          <p:cNvPr id="12291" name="Rectangle 3"/>
          <p:cNvSpPr>
            <a:spLocks noGrp="1" noChangeArrowheads="1"/>
          </p:cNvSpPr>
          <p:nvPr>
            <p:ph type="dt" sz="quarter" idx="1"/>
          </p:nvPr>
        </p:nvSpPr>
        <p:spPr bwMode="auto">
          <a:xfrm>
            <a:off x="3851275" y="0"/>
            <a:ext cx="2946400" cy="493713"/>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algn="r" defTabSz="915988" eaLnBrk="0" hangingPunct="0">
              <a:buClr>
                <a:schemeClr val="tx2"/>
              </a:buClr>
              <a:buSzPct val="100000"/>
              <a:buFont typeface="Times New Roman" pitchFamily="18" charset="0"/>
              <a:buNone/>
              <a:defRPr sz="1200" b="0"/>
            </a:lvl1pPr>
          </a:lstStyle>
          <a:p>
            <a:endParaRPr lang="es-ES"/>
          </a:p>
        </p:txBody>
      </p:sp>
      <p:sp>
        <p:nvSpPr>
          <p:cNvPr id="12292" name="Rectangle 4"/>
          <p:cNvSpPr>
            <a:spLocks noGrp="1" noChangeArrowheads="1"/>
          </p:cNvSpPr>
          <p:nvPr>
            <p:ph type="ftr" sz="quarter" idx="2"/>
          </p:nvPr>
        </p:nvSpPr>
        <p:spPr bwMode="auto">
          <a:xfrm>
            <a:off x="0" y="9380538"/>
            <a:ext cx="2946400" cy="493712"/>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defTabSz="915988" eaLnBrk="0" hangingPunct="0">
              <a:buClr>
                <a:schemeClr val="tx2"/>
              </a:buClr>
              <a:buSzPct val="100000"/>
              <a:buFont typeface="Times New Roman" pitchFamily="18" charset="0"/>
              <a:buNone/>
              <a:defRPr sz="1200" b="0"/>
            </a:lvl1pPr>
          </a:lstStyle>
          <a:p>
            <a:endParaRPr lang="es-ES"/>
          </a:p>
        </p:txBody>
      </p:sp>
      <p:sp>
        <p:nvSpPr>
          <p:cNvPr id="12293" name="Rectangle 5"/>
          <p:cNvSpPr>
            <a:spLocks noGrp="1" noChangeArrowheads="1"/>
          </p:cNvSpPr>
          <p:nvPr>
            <p:ph type="sldNum" sz="quarter" idx="3"/>
          </p:nvPr>
        </p:nvSpPr>
        <p:spPr bwMode="auto">
          <a:xfrm>
            <a:off x="3851275" y="9380538"/>
            <a:ext cx="2946400" cy="493712"/>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algn="r" defTabSz="915988" eaLnBrk="0" hangingPunct="0">
              <a:buClr>
                <a:schemeClr val="tx2"/>
              </a:buClr>
              <a:buSzPct val="100000"/>
              <a:buFont typeface="Times New Roman" pitchFamily="18" charset="0"/>
              <a:buNone/>
              <a:defRPr sz="1200" b="0"/>
            </a:lvl1pPr>
          </a:lstStyle>
          <a:p>
            <a:fld id="{2D565CF0-702D-4BDC-8C78-19977B053D88}" type="slidenum">
              <a:rPr lang="de-AT"/>
              <a:pPr/>
              <a:t>‹N°›</a:t>
            </a:fld>
            <a:endParaRPr lang="de-A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defTabSz="915988" eaLnBrk="0" hangingPunct="0">
              <a:defRPr sz="1200">
                <a:solidFill>
                  <a:srgbClr val="000000"/>
                </a:solidFill>
                <a:latin typeface="Times New Roman" pitchFamily="18" charset="0"/>
              </a:defRPr>
            </a:lvl1pPr>
          </a:lstStyle>
          <a:p>
            <a:endParaRPr lang="es-ES"/>
          </a:p>
        </p:txBody>
      </p:sp>
      <p:sp>
        <p:nvSpPr>
          <p:cNvPr id="7171" name="Rectangle 3"/>
          <p:cNvSpPr>
            <a:spLocks noGrp="1" noChangeArrowheads="1"/>
          </p:cNvSpPr>
          <p:nvPr>
            <p:ph type="dt" idx="1"/>
          </p:nvPr>
        </p:nvSpPr>
        <p:spPr bwMode="auto">
          <a:xfrm>
            <a:off x="3851275" y="0"/>
            <a:ext cx="2946400" cy="493713"/>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algn="r" defTabSz="915988" eaLnBrk="0" hangingPunct="0">
              <a:defRPr sz="1200">
                <a:solidFill>
                  <a:srgbClr val="000000"/>
                </a:solidFill>
                <a:latin typeface="Times New Roman" pitchFamily="18" charset="0"/>
              </a:defRPr>
            </a:lvl1pPr>
          </a:lstStyle>
          <a:p>
            <a:endParaRPr lang="es-ES"/>
          </a:p>
        </p:txBody>
      </p:sp>
      <p:sp>
        <p:nvSpPr>
          <p:cNvPr id="14340" name="Rectangle 4"/>
          <p:cNvSpPr>
            <a:spLocks noGrp="1" noRot="1" noChangeAspect="1" noChangeArrowheads="1" noTextEdit="1"/>
          </p:cNvSpPr>
          <p:nvPr>
            <p:ph type="sldImg" idx="2"/>
          </p:nvPr>
        </p:nvSpPr>
        <p:spPr bwMode="auto">
          <a:xfrm>
            <a:off x="931863" y="741363"/>
            <a:ext cx="4938712" cy="3703637"/>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06463" y="4689475"/>
            <a:ext cx="4984750" cy="4443413"/>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p>
            <a:pPr lvl="0"/>
            <a:r>
              <a:rPr lang="de-AT" noProof="0" smtClean="0"/>
              <a:t>Klicken Sie, um die Formate des Vorlagentextes zu bearbeiten</a:t>
            </a:r>
          </a:p>
          <a:p>
            <a:pPr lvl="1"/>
            <a:r>
              <a:rPr lang="de-AT" noProof="0" smtClean="0"/>
              <a:t>Zweite Ebene</a:t>
            </a:r>
          </a:p>
          <a:p>
            <a:pPr lvl="2"/>
            <a:r>
              <a:rPr lang="de-AT" noProof="0" smtClean="0"/>
              <a:t>Dritte Ebene</a:t>
            </a:r>
          </a:p>
          <a:p>
            <a:pPr lvl="3"/>
            <a:r>
              <a:rPr lang="de-AT" noProof="0" smtClean="0"/>
              <a:t>Vierte Ebene</a:t>
            </a:r>
          </a:p>
          <a:p>
            <a:pPr lvl="4"/>
            <a:r>
              <a:rPr lang="de-AT" noProof="0" smtClean="0"/>
              <a:t>Fünfte Ebene</a:t>
            </a:r>
          </a:p>
        </p:txBody>
      </p:sp>
      <p:sp>
        <p:nvSpPr>
          <p:cNvPr id="7174" name="Rectangle 6"/>
          <p:cNvSpPr>
            <a:spLocks noGrp="1" noChangeArrowheads="1"/>
          </p:cNvSpPr>
          <p:nvPr>
            <p:ph type="ftr" sz="quarter" idx="4"/>
          </p:nvPr>
        </p:nvSpPr>
        <p:spPr bwMode="auto">
          <a:xfrm>
            <a:off x="0" y="9380538"/>
            <a:ext cx="2946400" cy="493712"/>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defTabSz="915988" eaLnBrk="0" hangingPunct="0">
              <a:defRPr sz="1200">
                <a:solidFill>
                  <a:srgbClr val="000000"/>
                </a:solidFill>
                <a:latin typeface="Times New Roman" pitchFamily="18" charset="0"/>
              </a:defRPr>
            </a:lvl1pPr>
          </a:lstStyle>
          <a:p>
            <a:endParaRPr lang="es-ES"/>
          </a:p>
        </p:txBody>
      </p:sp>
      <p:sp>
        <p:nvSpPr>
          <p:cNvPr id="7175" name="Rectangle 7"/>
          <p:cNvSpPr>
            <a:spLocks noGrp="1" noChangeArrowheads="1"/>
          </p:cNvSpPr>
          <p:nvPr>
            <p:ph type="sldNum" sz="quarter" idx="5"/>
          </p:nvPr>
        </p:nvSpPr>
        <p:spPr bwMode="auto">
          <a:xfrm>
            <a:off x="3851275" y="9380538"/>
            <a:ext cx="2946400" cy="493712"/>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algn="r" defTabSz="915988" eaLnBrk="0" hangingPunct="0">
              <a:defRPr sz="1200">
                <a:solidFill>
                  <a:srgbClr val="000000"/>
                </a:solidFill>
                <a:latin typeface="Times New Roman" pitchFamily="18" charset="0"/>
              </a:defRPr>
            </a:lvl1pPr>
          </a:lstStyle>
          <a:p>
            <a:fld id="{7075B288-DCD1-4552-8875-F175A274616B}" type="slidenum">
              <a:rPr lang="de-AT"/>
              <a:pPr/>
              <a:t>‹N°›</a:t>
            </a:fld>
            <a:endParaRPr lang="de-A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EC2CBDAC-FB04-46C1-AA31-F81A71BCD626}" type="slidenum">
              <a:rPr lang="de-AT"/>
              <a:pPr/>
              <a:t>1</a:t>
            </a:fld>
            <a:endParaRPr lang="de-AT"/>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GB"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txBox="1">
            <a:spLocks noGrp="1" noChangeArrowheads="1"/>
          </p:cNvSpPr>
          <p:nvPr/>
        </p:nvSpPr>
        <p:spPr bwMode="auto">
          <a:xfrm>
            <a:off x="3851275" y="9380538"/>
            <a:ext cx="2946400" cy="493712"/>
          </a:xfrm>
          <a:prstGeom prst="rect">
            <a:avLst/>
          </a:prstGeom>
          <a:noFill/>
          <a:ln w="9525">
            <a:noFill/>
            <a:miter lim="800000"/>
            <a:headEnd/>
            <a:tailEnd/>
          </a:ln>
        </p:spPr>
        <p:txBody>
          <a:bodyPr lIns="91516" tIns="45759" rIns="91516" bIns="45759" anchor="b"/>
          <a:lstStyle/>
          <a:p>
            <a:pPr algn="r" defTabSz="915988" eaLnBrk="0" hangingPunct="0"/>
            <a:fld id="{7A2AA4DA-0446-4BEC-990D-21E9D40B204F}" type="slidenum">
              <a:rPr lang="de-AT" sz="1200">
                <a:solidFill>
                  <a:srgbClr val="000000"/>
                </a:solidFill>
                <a:latin typeface="Times New Roman" pitchFamily="18" charset="0"/>
              </a:rPr>
              <a:pPr algn="r" defTabSz="915988" eaLnBrk="0" hangingPunct="0"/>
              <a:t>13</a:t>
            </a:fld>
            <a:endParaRPr lang="de-AT" sz="1200">
              <a:solidFill>
                <a:srgbClr val="000000"/>
              </a:solidFill>
              <a:latin typeface="Times New Roman"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GB"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5"/>
          <p:cNvGrpSpPr>
            <a:grpSpLocks/>
          </p:cNvGrpSpPr>
          <p:nvPr userDrawn="1"/>
        </p:nvGrpSpPr>
        <p:grpSpPr bwMode="auto">
          <a:xfrm>
            <a:off x="539750" y="981075"/>
            <a:ext cx="7885113" cy="735013"/>
            <a:chOff x="340" y="1100"/>
            <a:chExt cx="4967" cy="463"/>
          </a:xfrm>
        </p:grpSpPr>
        <p:pic>
          <p:nvPicPr>
            <p:cNvPr id="5" name="Picture 6" descr="REN"/>
            <p:cNvPicPr>
              <a:picLocks noChangeAspect="1" noChangeArrowheads="1"/>
            </p:cNvPicPr>
            <p:nvPr/>
          </p:nvPicPr>
          <p:blipFill>
            <a:blip r:embed="rId2" cstate="print"/>
            <a:srcRect/>
            <a:stretch>
              <a:fillRect/>
            </a:stretch>
          </p:blipFill>
          <p:spPr bwMode="auto">
            <a:xfrm>
              <a:off x="3078" y="1209"/>
              <a:ext cx="720" cy="246"/>
            </a:xfrm>
            <a:prstGeom prst="rect">
              <a:avLst/>
            </a:prstGeom>
            <a:noFill/>
            <a:ln w="9525">
              <a:noFill/>
              <a:miter lim="800000"/>
              <a:headEnd/>
              <a:tailEnd/>
            </a:ln>
          </p:spPr>
        </p:pic>
        <p:pic>
          <p:nvPicPr>
            <p:cNvPr id="6" name="Picture 22" descr="CABI8VBP"/>
            <p:cNvPicPr>
              <a:picLocks noChangeAspect="1" noChangeArrowheads="1"/>
            </p:cNvPicPr>
            <p:nvPr/>
          </p:nvPicPr>
          <p:blipFill>
            <a:blip r:embed="rId3" cstate="print"/>
            <a:srcRect/>
            <a:stretch>
              <a:fillRect/>
            </a:stretch>
          </p:blipFill>
          <p:spPr bwMode="auto">
            <a:xfrm>
              <a:off x="340" y="1100"/>
              <a:ext cx="594" cy="463"/>
            </a:xfrm>
            <a:prstGeom prst="rect">
              <a:avLst/>
            </a:prstGeom>
            <a:noFill/>
            <a:ln w="9525">
              <a:noFill/>
              <a:miter lim="800000"/>
              <a:headEnd/>
              <a:tailEnd/>
            </a:ln>
          </p:spPr>
        </p:pic>
        <p:pic>
          <p:nvPicPr>
            <p:cNvPr id="7" name="Picture 23" descr="courbe_et_logo_2_-_format_horizontal_copie"/>
            <p:cNvPicPr>
              <a:picLocks noChangeAspect="1" noChangeArrowheads="1"/>
            </p:cNvPicPr>
            <p:nvPr/>
          </p:nvPicPr>
          <p:blipFill>
            <a:blip r:embed="rId4" cstate="print"/>
            <a:srcRect/>
            <a:stretch>
              <a:fillRect/>
            </a:stretch>
          </p:blipFill>
          <p:spPr bwMode="auto">
            <a:xfrm>
              <a:off x="3923" y="1215"/>
              <a:ext cx="1384" cy="233"/>
            </a:xfrm>
            <a:prstGeom prst="rect">
              <a:avLst/>
            </a:prstGeom>
            <a:noFill/>
            <a:ln w="9525">
              <a:noFill/>
              <a:miter lim="800000"/>
              <a:headEnd/>
              <a:tailEnd/>
            </a:ln>
          </p:spPr>
        </p:pic>
        <p:pic>
          <p:nvPicPr>
            <p:cNvPr id="8" name="Picture 25" descr="logo_grtgaz"/>
            <p:cNvPicPr>
              <a:picLocks noChangeAspect="1" noChangeArrowheads="1"/>
            </p:cNvPicPr>
            <p:nvPr/>
          </p:nvPicPr>
          <p:blipFill>
            <a:blip r:embed="rId5" cstate="print"/>
            <a:srcRect/>
            <a:stretch>
              <a:fillRect/>
            </a:stretch>
          </p:blipFill>
          <p:spPr bwMode="auto">
            <a:xfrm>
              <a:off x="1059" y="1183"/>
              <a:ext cx="680" cy="298"/>
            </a:xfrm>
            <a:prstGeom prst="rect">
              <a:avLst/>
            </a:prstGeom>
            <a:noFill/>
            <a:ln w="9525">
              <a:noFill/>
              <a:miter lim="800000"/>
              <a:headEnd/>
              <a:tailEnd/>
            </a:ln>
          </p:spPr>
        </p:pic>
        <p:pic>
          <p:nvPicPr>
            <p:cNvPr id="9" name="Picture 10" descr="Logo Naturgas Energía"/>
            <p:cNvPicPr>
              <a:picLocks noChangeAspect="1" noChangeArrowheads="1"/>
            </p:cNvPicPr>
            <p:nvPr/>
          </p:nvPicPr>
          <p:blipFill>
            <a:blip r:embed="rId6" cstate="print"/>
            <a:srcRect/>
            <a:stretch>
              <a:fillRect/>
            </a:stretch>
          </p:blipFill>
          <p:spPr bwMode="auto">
            <a:xfrm>
              <a:off x="1864" y="1214"/>
              <a:ext cx="1089" cy="236"/>
            </a:xfrm>
            <a:prstGeom prst="rect">
              <a:avLst/>
            </a:prstGeom>
            <a:noFill/>
            <a:ln w="9525">
              <a:noFill/>
              <a:miter lim="800000"/>
              <a:headEnd/>
              <a:tailEnd/>
            </a:ln>
          </p:spPr>
        </p:pic>
      </p:grpSp>
      <p:sp>
        <p:nvSpPr>
          <p:cNvPr id="4098" name="Rectangle 2"/>
          <p:cNvSpPr>
            <a:spLocks noGrp="1" noChangeArrowheads="1"/>
          </p:cNvSpPr>
          <p:nvPr>
            <p:ph type="ctrTitle" sz="quarter"/>
          </p:nvPr>
        </p:nvSpPr>
        <p:spPr>
          <a:xfrm>
            <a:off x="762000" y="3962400"/>
            <a:ext cx="7524750" cy="809625"/>
          </a:xfrm>
        </p:spPr>
        <p:txBody>
          <a:bodyPr/>
          <a:lstStyle>
            <a:lvl1pPr>
              <a:defRPr sz="3600"/>
            </a:lvl1pPr>
          </a:lstStyle>
          <a:p>
            <a:r>
              <a:rPr lang="nl-NL"/>
              <a:t>WG/TF [...] [...]th Meeting</a:t>
            </a:r>
          </a:p>
        </p:txBody>
      </p:sp>
      <p:sp>
        <p:nvSpPr>
          <p:cNvPr id="4099" name="Rectangle 3"/>
          <p:cNvSpPr>
            <a:spLocks noGrp="1" noChangeArrowheads="1"/>
          </p:cNvSpPr>
          <p:nvPr>
            <p:ph type="subTitle" sz="quarter" idx="1"/>
          </p:nvPr>
        </p:nvSpPr>
        <p:spPr>
          <a:xfrm>
            <a:off x="838200" y="5334000"/>
            <a:ext cx="4992688" cy="990600"/>
          </a:xfrm>
        </p:spPr>
        <p:txBody>
          <a:bodyPr/>
          <a:lstStyle>
            <a:lvl1pPr marL="0" indent="0" defTabSz="571500">
              <a:defRPr b="1"/>
            </a:lvl1pPr>
          </a:lstStyle>
          <a:p>
            <a:r>
              <a:rPr lang="nl-NL"/>
              <a:t>[Venue]</a:t>
            </a:r>
          </a:p>
          <a:p>
            <a:r>
              <a:rPr lang="nl-NL"/>
              <a:t>[Date]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0063" y="519113"/>
            <a:ext cx="2082800" cy="5468937"/>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00075" y="519113"/>
            <a:ext cx="6097588" cy="54689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Marcador de contenido 1"/>
          <p:cNvSpPr>
            <a:spLocks noGrp="1"/>
          </p:cNvSpPr>
          <p:nvPr>
            <p:ph/>
          </p:nvPr>
        </p:nvSpPr>
        <p:spPr>
          <a:xfrm>
            <a:off x="600075" y="239713"/>
            <a:ext cx="8332788" cy="5748337"/>
          </a:xfrm>
        </p:spPr>
        <p:txBody>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42910" y="571480"/>
            <a:ext cx="8332788" cy="365125"/>
          </a:xfr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00075" y="1219200"/>
            <a:ext cx="4089400" cy="4768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841875" y="1219200"/>
            <a:ext cx="4090988" cy="4768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00075" y="836613"/>
            <a:ext cx="8332788" cy="5151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nl-NL" smtClean="0"/>
              <a:t>Text</a:t>
            </a:r>
          </a:p>
          <a:p>
            <a:pPr lvl="1"/>
            <a:r>
              <a:rPr lang="nl-NL" smtClean="0"/>
              <a:t>bullet 1</a:t>
            </a:r>
          </a:p>
          <a:p>
            <a:pPr lvl="2"/>
            <a:r>
              <a:rPr lang="nl-NL" smtClean="0"/>
              <a:t>bullet 2</a:t>
            </a:r>
          </a:p>
          <a:p>
            <a:pPr lvl="3"/>
            <a:r>
              <a:rPr lang="nl-NL" smtClean="0"/>
              <a:t>bullet 3</a:t>
            </a:r>
          </a:p>
          <a:p>
            <a:pPr lvl="4"/>
            <a:r>
              <a:rPr lang="nl-NL" smtClean="0"/>
              <a:t>bullet 4</a:t>
            </a:r>
          </a:p>
        </p:txBody>
      </p:sp>
      <p:sp>
        <p:nvSpPr>
          <p:cNvPr id="3077" name="Line 5"/>
          <p:cNvSpPr>
            <a:spLocks noChangeShapeType="1"/>
          </p:cNvSpPr>
          <p:nvPr/>
        </p:nvSpPr>
        <p:spPr bwMode="auto">
          <a:xfrm flipV="1">
            <a:off x="323850" y="6165850"/>
            <a:ext cx="8591550" cy="0"/>
          </a:xfrm>
          <a:prstGeom prst="line">
            <a:avLst/>
          </a:prstGeom>
          <a:noFill/>
          <a:ln w="19050">
            <a:solidFill>
              <a:schemeClr val="bg1"/>
            </a:solidFill>
            <a:round/>
            <a:headEnd type="none" w="sm" len="sm"/>
            <a:tailEnd type="none" w="sm" len="sm"/>
          </a:ln>
          <a:effectLst/>
        </p:spPr>
        <p:txBody>
          <a:bodyPr wrap="none" anchor="ctr"/>
          <a:lstStyle/>
          <a:p>
            <a:pPr eaLnBrk="0" hangingPunct="0">
              <a:buClr>
                <a:schemeClr val="tx2"/>
              </a:buClr>
              <a:buSzPct val="100000"/>
              <a:buFont typeface="Times New Roman" charset="0"/>
              <a:buNone/>
              <a:defRPr/>
            </a:pPr>
            <a:endParaRPr lang="es-ES" sz="2400"/>
          </a:p>
        </p:txBody>
      </p:sp>
      <p:sp>
        <p:nvSpPr>
          <p:cNvPr id="3079" name="Rectangle 7"/>
          <p:cNvSpPr>
            <a:spLocks noChangeArrowheads="1"/>
          </p:cNvSpPr>
          <p:nvPr/>
        </p:nvSpPr>
        <p:spPr bwMode="auto">
          <a:xfrm>
            <a:off x="8604250" y="6359525"/>
            <a:ext cx="444500" cy="284163"/>
          </a:xfrm>
          <a:prstGeom prst="rect">
            <a:avLst/>
          </a:prstGeom>
          <a:noFill/>
          <a:ln w="9525">
            <a:noFill/>
            <a:miter lim="800000"/>
            <a:headEnd/>
            <a:tailEnd/>
          </a:ln>
          <a:effectLst/>
        </p:spPr>
        <p:txBody>
          <a:bodyPr wrap="none" lIns="0" tIns="0" rIns="0" bIns="0" anchor="ctr"/>
          <a:lstStyle/>
          <a:p>
            <a:pPr algn="ctr" eaLnBrk="0" hangingPunct="0">
              <a:defRPr/>
            </a:pPr>
            <a:fld id="{229D5475-F84B-4A3B-9686-1535120A00E6}" type="slidenum">
              <a:rPr lang="de-AT" sz="1100" b="0"/>
              <a:pPr algn="ctr" eaLnBrk="0" hangingPunct="0">
                <a:defRPr/>
              </a:pPr>
              <a:t>‹N°›</a:t>
            </a:fld>
            <a:r>
              <a:rPr lang="de-AT" sz="1100" b="0">
                <a:latin typeface="Times New Roman" charset="0"/>
              </a:rPr>
              <a:t> </a:t>
            </a:r>
          </a:p>
        </p:txBody>
      </p:sp>
      <p:sp>
        <p:nvSpPr>
          <p:cNvPr id="1029" name="Rectangle 2"/>
          <p:cNvSpPr>
            <a:spLocks noGrp="1" noChangeArrowheads="1"/>
          </p:cNvSpPr>
          <p:nvPr>
            <p:ph type="title"/>
          </p:nvPr>
        </p:nvSpPr>
        <p:spPr bwMode="auto">
          <a:xfrm>
            <a:off x="600075" y="239713"/>
            <a:ext cx="8332788" cy="3651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smtClean="0"/>
              <a:t>Title text</a:t>
            </a:r>
          </a:p>
        </p:txBody>
      </p:sp>
      <p:sp>
        <p:nvSpPr>
          <p:cNvPr id="3076" name="Line 4"/>
          <p:cNvSpPr>
            <a:spLocks noChangeShapeType="1"/>
          </p:cNvSpPr>
          <p:nvPr userDrawn="1"/>
        </p:nvSpPr>
        <p:spPr bwMode="auto">
          <a:xfrm>
            <a:off x="600075" y="692150"/>
            <a:ext cx="8315325" cy="0"/>
          </a:xfrm>
          <a:prstGeom prst="line">
            <a:avLst/>
          </a:prstGeom>
          <a:noFill/>
          <a:ln w="19050">
            <a:solidFill>
              <a:schemeClr val="bg1"/>
            </a:solidFill>
            <a:round/>
            <a:headEnd type="none" w="sm" len="sm"/>
            <a:tailEnd type="none" w="sm" len="sm"/>
          </a:ln>
          <a:effectLst/>
        </p:spPr>
        <p:txBody>
          <a:bodyPr wrap="none" anchor="ctr"/>
          <a:lstStyle/>
          <a:p>
            <a:pPr eaLnBrk="0" hangingPunct="0">
              <a:buClr>
                <a:schemeClr val="tx2"/>
              </a:buClr>
              <a:buSzPct val="100000"/>
              <a:buFont typeface="Times New Roman" charset="0"/>
              <a:buNone/>
              <a:defRPr/>
            </a:pPr>
            <a:endParaRPr lang="es-ES" sz="2400"/>
          </a:p>
        </p:txBody>
      </p:sp>
      <p:pic>
        <p:nvPicPr>
          <p:cNvPr id="1031" name="Picture 11" descr="REN"/>
          <p:cNvPicPr>
            <a:picLocks noChangeAspect="1" noChangeArrowheads="1"/>
          </p:cNvPicPr>
          <p:nvPr userDrawn="1"/>
        </p:nvPicPr>
        <p:blipFill>
          <a:blip r:embed="rId14" cstate="print"/>
          <a:srcRect/>
          <a:stretch>
            <a:fillRect/>
          </a:stretch>
        </p:blipFill>
        <p:spPr bwMode="auto">
          <a:xfrm>
            <a:off x="4802188" y="6318250"/>
            <a:ext cx="954087" cy="325438"/>
          </a:xfrm>
          <a:prstGeom prst="rect">
            <a:avLst/>
          </a:prstGeom>
          <a:noFill/>
          <a:ln w="9525">
            <a:noFill/>
            <a:miter lim="800000"/>
            <a:headEnd/>
            <a:tailEnd/>
          </a:ln>
        </p:spPr>
      </p:pic>
      <p:pic>
        <p:nvPicPr>
          <p:cNvPr id="1032" name="Picture 22" descr="CABI8VBP"/>
          <p:cNvPicPr>
            <a:picLocks noChangeAspect="1" noChangeArrowheads="1"/>
          </p:cNvPicPr>
          <p:nvPr userDrawn="1"/>
        </p:nvPicPr>
        <p:blipFill>
          <a:blip r:embed="rId15" cstate="print"/>
          <a:srcRect/>
          <a:stretch>
            <a:fillRect/>
          </a:stretch>
        </p:blipFill>
        <p:spPr bwMode="auto">
          <a:xfrm>
            <a:off x="323850" y="6197600"/>
            <a:ext cx="727075" cy="566738"/>
          </a:xfrm>
          <a:prstGeom prst="rect">
            <a:avLst/>
          </a:prstGeom>
          <a:noFill/>
          <a:ln w="9525">
            <a:noFill/>
            <a:miter lim="800000"/>
            <a:headEnd/>
            <a:tailEnd/>
          </a:ln>
        </p:spPr>
      </p:pic>
      <p:pic>
        <p:nvPicPr>
          <p:cNvPr id="1033" name="Picture 23" descr="courbe_et_logo_2_-_format_horizontal_copie"/>
          <p:cNvPicPr>
            <a:picLocks noChangeAspect="1" noChangeArrowheads="1"/>
          </p:cNvPicPr>
          <p:nvPr userDrawn="1"/>
        </p:nvPicPr>
        <p:blipFill>
          <a:blip r:embed="rId16" cstate="print"/>
          <a:srcRect/>
          <a:stretch>
            <a:fillRect/>
          </a:stretch>
        </p:blipFill>
        <p:spPr bwMode="auto">
          <a:xfrm>
            <a:off x="6227763" y="6332538"/>
            <a:ext cx="1765300" cy="296862"/>
          </a:xfrm>
          <a:prstGeom prst="rect">
            <a:avLst/>
          </a:prstGeom>
          <a:noFill/>
          <a:ln w="9525">
            <a:noFill/>
            <a:miter lim="800000"/>
            <a:headEnd/>
            <a:tailEnd/>
          </a:ln>
        </p:spPr>
      </p:pic>
      <p:pic>
        <p:nvPicPr>
          <p:cNvPr id="1034" name="Picture 25" descr="logo_grtgaz"/>
          <p:cNvPicPr>
            <a:picLocks noChangeAspect="1" noChangeArrowheads="1"/>
          </p:cNvPicPr>
          <p:nvPr userDrawn="1"/>
        </p:nvPicPr>
        <p:blipFill>
          <a:blip r:embed="rId17" cstate="print"/>
          <a:srcRect/>
          <a:stretch>
            <a:fillRect/>
          </a:stretch>
        </p:blipFill>
        <p:spPr bwMode="auto">
          <a:xfrm>
            <a:off x="1522413" y="6294438"/>
            <a:ext cx="852487" cy="374650"/>
          </a:xfrm>
          <a:prstGeom prst="rect">
            <a:avLst/>
          </a:prstGeom>
          <a:noFill/>
          <a:ln w="9525">
            <a:noFill/>
            <a:miter lim="800000"/>
            <a:headEnd/>
            <a:tailEnd/>
          </a:ln>
        </p:spPr>
      </p:pic>
      <p:pic>
        <p:nvPicPr>
          <p:cNvPr id="1035" name="Picture 15" descr="Logo Naturgas Energía"/>
          <p:cNvPicPr>
            <a:picLocks noChangeAspect="1" noChangeArrowheads="1"/>
          </p:cNvPicPr>
          <p:nvPr userDrawn="1"/>
        </p:nvPicPr>
        <p:blipFill>
          <a:blip r:embed="rId18" cstate="print"/>
          <a:srcRect/>
          <a:stretch>
            <a:fillRect/>
          </a:stretch>
        </p:blipFill>
        <p:spPr bwMode="auto">
          <a:xfrm>
            <a:off x="2846388" y="6319838"/>
            <a:ext cx="1484312" cy="322262"/>
          </a:xfrm>
          <a:prstGeom prst="rect">
            <a:avLst/>
          </a:prstGeom>
          <a:noFill/>
          <a:ln w="9525">
            <a:noFill/>
            <a:miter lim="800000"/>
            <a:headEnd/>
            <a:tailEnd/>
          </a:ln>
        </p:spPr>
      </p:pic>
      <p:sp>
        <p:nvSpPr>
          <p:cNvPr id="1040" name="Text Box 16"/>
          <p:cNvSpPr txBox="1">
            <a:spLocks noChangeArrowheads="1"/>
          </p:cNvSpPr>
          <p:nvPr userDrawn="1"/>
        </p:nvSpPr>
        <p:spPr bwMode="auto">
          <a:xfrm rot="1567357">
            <a:off x="7451725" y="404813"/>
            <a:ext cx="1511300" cy="36671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pPr>
            <a:r>
              <a:rPr lang="es-ES_tradnl">
                <a:solidFill>
                  <a:srgbClr val="CC3300"/>
                </a:solidFill>
              </a:rPr>
              <a:t>PROPOSAL</a:t>
            </a:r>
            <a:endParaRPr lang="es-ES">
              <a:solidFill>
                <a:srgbClr val="CC3300"/>
              </a:solidFill>
            </a:endParaRPr>
          </a:p>
        </p:txBody>
      </p:sp>
    </p:spTree>
  </p:cSld>
  <p:clrMap bg1="dk2" tx1="lt1" bg2="dk1" tx2="lt2" accent1="accent1" accent2="accent2" accent3="accent3" accent4="accent4" accent5="accent5" accent6="accent6" hlink="hlink" folHlink="folHlink"/>
  <p:sldLayoutIdLst>
    <p:sldLayoutId id="2147483688" r:id="rId1"/>
    <p:sldLayoutId id="2147483687" r:id="rId2"/>
    <p:sldLayoutId id="2147483686" r:id="rId3"/>
    <p:sldLayoutId id="2147483685" r:id="rId4"/>
    <p:sldLayoutId id="2147483684" r:id="rId5"/>
    <p:sldLayoutId id="2147483683" r:id="rId6"/>
    <p:sldLayoutId id="2147483682" r:id="rId7"/>
    <p:sldLayoutId id="2147483681" r:id="rId8"/>
    <p:sldLayoutId id="2147483680" r:id="rId9"/>
    <p:sldLayoutId id="2147483679" r:id="rId10"/>
    <p:sldLayoutId id="2147483678" r:id="rId11"/>
    <p:sldLayoutId id="2147483677" r:id="rId12"/>
  </p:sldLayoutIdLst>
  <p:transition/>
  <p:txStyles>
    <p:titleStyle>
      <a:lvl1pPr algn="l" defTabSz="571500" rtl="0" eaLnBrk="0" fontAlgn="base" hangingPunct="0">
        <a:spcBef>
          <a:spcPct val="0"/>
        </a:spcBef>
        <a:spcAft>
          <a:spcPct val="0"/>
        </a:spcAft>
        <a:defRPr sz="2800" b="1">
          <a:solidFill>
            <a:schemeClr val="bg1"/>
          </a:solidFill>
          <a:latin typeface="+mj-lt"/>
          <a:ea typeface="+mj-ea"/>
          <a:cs typeface="+mj-cs"/>
        </a:defRPr>
      </a:lvl1pPr>
      <a:lvl2pPr algn="l" defTabSz="571500" rtl="0" eaLnBrk="0" fontAlgn="base" hangingPunct="0">
        <a:spcBef>
          <a:spcPct val="0"/>
        </a:spcBef>
        <a:spcAft>
          <a:spcPct val="0"/>
        </a:spcAft>
        <a:defRPr sz="2800" b="1">
          <a:solidFill>
            <a:schemeClr val="bg1"/>
          </a:solidFill>
          <a:latin typeface="Arial" charset="0"/>
        </a:defRPr>
      </a:lvl2pPr>
      <a:lvl3pPr algn="l" defTabSz="571500" rtl="0" eaLnBrk="0" fontAlgn="base" hangingPunct="0">
        <a:spcBef>
          <a:spcPct val="0"/>
        </a:spcBef>
        <a:spcAft>
          <a:spcPct val="0"/>
        </a:spcAft>
        <a:defRPr sz="2800" b="1">
          <a:solidFill>
            <a:schemeClr val="bg1"/>
          </a:solidFill>
          <a:latin typeface="Arial" charset="0"/>
        </a:defRPr>
      </a:lvl3pPr>
      <a:lvl4pPr algn="l" defTabSz="571500" rtl="0" eaLnBrk="0" fontAlgn="base" hangingPunct="0">
        <a:spcBef>
          <a:spcPct val="0"/>
        </a:spcBef>
        <a:spcAft>
          <a:spcPct val="0"/>
        </a:spcAft>
        <a:defRPr sz="2800" b="1">
          <a:solidFill>
            <a:schemeClr val="bg1"/>
          </a:solidFill>
          <a:latin typeface="Arial" charset="0"/>
        </a:defRPr>
      </a:lvl4pPr>
      <a:lvl5pPr algn="l" defTabSz="571500" rtl="0" eaLnBrk="0" fontAlgn="base" hangingPunct="0">
        <a:spcBef>
          <a:spcPct val="0"/>
        </a:spcBef>
        <a:spcAft>
          <a:spcPct val="0"/>
        </a:spcAft>
        <a:defRPr sz="2800" b="1">
          <a:solidFill>
            <a:schemeClr val="bg1"/>
          </a:solidFill>
          <a:latin typeface="Arial" charset="0"/>
        </a:defRPr>
      </a:lvl5pPr>
      <a:lvl6pPr marL="457200" algn="l" defTabSz="571500" rtl="0" eaLnBrk="0" fontAlgn="base" hangingPunct="0">
        <a:spcBef>
          <a:spcPct val="0"/>
        </a:spcBef>
        <a:spcAft>
          <a:spcPct val="0"/>
        </a:spcAft>
        <a:defRPr sz="2800" b="1">
          <a:solidFill>
            <a:schemeClr val="bg1"/>
          </a:solidFill>
          <a:latin typeface="Arial" charset="0"/>
        </a:defRPr>
      </a:lvl6pPr>
      <a:lvl7pPr marL="914400" algn="l" defTabSz="571500" rtl="0" eaLnBrk="0" fontAlgn="base" hangingPunct="0">
        <a:spcBef>
          <a:spcPct val="0"/>
        </a:spcBef>
        <a:spcAft>
          <a:spcPct val="0"/>
        </a:spcAft>
        <a:defRPr sz="2800" b="1">
          <a:solidFill>
            <a:schemeClr val="bg1"/>
          </a:solidFill>
          <a:latin typeface="Arial" charset="0"/>
        </a:defRPr>
      </a:lvl7pPr>
      <a:lvl8pPr marL="1371600" algn="l" defTabSz="571500" rtl="0" eaLnBrk="0" fontAlgn="base" hangingPunct="0">
        <a:spcBef>
          <a:spcPct val="0"/>
        </a:spcBef>
        <a:spcAft>
          <a:spcPct val="0"/>
        </a:spcAft>
        <a:defRPr sz="2800" b="1">
          <a:solidFill>
            <a:schemeClr val="bg1"/>
          </a:solidFill>
          <a:latin typeface="Arial" charset="0"/>
        </a:defRPr>
      </a:lvl8pPr>
      <a:lvl9pPr marL="1828800" algn="l" defTabSz="571500" rtl="0" eaLnBrk="0" fontAlgn="base" hangingPunct="0">
        <a:spcBef>
          <a:spcPct val="0"/>
        </a:spcBef>
        <a:spcAft>
          <a:spcPct val="0"/>
        </a:spcAft>
        <a:defRPr sz="2800" b="1">
          <a:solidFill>
            <a:schemeClr val="bg1"/>
          </a:solidFill>
          <a:latin typeface="Arial" charset="0"/>
        </a:defRPr>
      </a:lvl9pPr>
    </p:titleStyle>
    <p:bodyStyle>
      <a:lvl1pPr marL="457200" indent="-457200" algn="l" defTabSz="336550" rtl="0" eaLnBrk="0" fontAlgn="base" hangingPunct="0">
        <a:spcBef>
          <a:spcPct val="50000"/>
        </a:spcBef>
        <a:spcAft>
          <a:spcPct val="0"/>
        </a:spcAft>
        <a:buClr>
          <a:schemeClr val="tx2"/>
        </a:buClr>
        <a:buSzPct val="120000"/>
        <a:buFont typeface="Arial" charset="0"/>
        <a:buChar char="•"/>
        <a:defRPr sz="2400">
          <a:solidFill>
            <a:schemeClr val="bg1"/>
          </a:solidFill>
          <a:latin typeface="+mn-lt"/>
          <a:ea typeface="+mn-ea"/>
          <a:cs typeface="+mn-cs"/>
        </a:defRPr>
      </a:lvl1pPr>
      <a:lvl2pPr marL="647700" indent="-457200" algn="l" defTabSz="336550" rtl="0" eaLnBrk="0" fontAlgn="base" hangingPunct="0">
        <a:spcBef>
          <a:spcPct val="35000"/>
        </a:spcBef>
        <a:spcAft>
          <a:spcPct val="0"/>
        </a:spcAft>
        <a:buClr>
          <a:schemeClr val="tx2"/>
        </a:buClr>
        <a:buSzPct val="120000"/>
        <a:buFont typeface="Symbol" pitchFamily="18" charset="2"/>
        <a:buChar char="·"/>
        <a:defRPr sz="2400">
          <a:solidFill>
            <a:schemeClr val="bg1"/>
          </a:solidFill>
          <a:latin typeface="+mn-lt"/>
        </a:defRPr>
      </a:lvl2pPr>
      <a:lvl3pPr marL="1047750" indent="-381000" algn="l" defTabSz="336550" rtl="0" eaLnBrk="0" fontAlgn="base" hangingPunct="0">
        <a:spcBef>
          <a:spcPct val="25000"/>
        </a:spcBef>
        <a:spcAft>
          <a:spcPct val="0"/>
        </a:spcAft>
        <a:buClr>
          <a:schemeClr val="tx2"/>
        </a:buClr>
        <a:buSzPct val="85000"/>
        <a:buFont typeface="Symbol" pitchFamily="18" charset="2"/>
        <a:buChar char="¨"/>
        <a:defRPr sz="2000">
          <a:solidFill>
            <a:schemeClr val="bg1"/>
          </a:solidFill>
          <a:latin typeface="+mn-lt"/>
        </a:defRPr>
      </a:lvl3pPr>
      <a:lvl4pPr marL="152400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4pPr>
      <a:lvl5pPr marL="20002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5pPr>
      <a:lvl6pPr marL="24574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6pPr>
      <a:lvl7pPr marL="29146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7pPr>
      <a:lvl8pPr marL="33718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8pPr>
      <a:lvl9pPr marL="38290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971550" y="2828925"/>
            <a:ext cx="7200900" cy="1147763"/>
          </a:xfrm>
          <a:prstGeom prst="rect">
            <a:avLst/>
          </a:prstGeom>
          <a:noFill/>
          <a:ln w="9525">
            <a:noFill/>
            <a:miter lim="800000"/>
            <a:headEnd/>
            <a:tailEnd/>
          </a:ln>
        </p:spPr>
        <p:txBody>
          <a:bodyPr anchor="ctr"/>
          <a:lstStyle/>
          <a:p>
            <a:pPr algn="ctr" defTabSz="571500" eaLnBrk="0" hangingPunct="0">
              <a:lnSpc>
                <a:spcPct val="120000"/>
              </a:lnSpc>
            </a:pPr>
            <a:r>
              <a:rPr lang="en-GB" sz="3200" dirty="0"/>
              <a:t>Congestion Management Procedures </a:t>
            </a:r>
            <a:r>
              <a:rPr lang="en-GB" sz="3200" dirty="0" smtClean="0"/>
              <a:t>harmonisation             </a:t>
            </a:r>
            <a:r>
              <a:rPr lang="en-GB" sz="3000" dirty="0" smtClean="0">
                <a:solidFill>
                  <a:schemeClr val="tx2"/>
                </a:solidFill>
              </a:rPr>
              <a:t>15</a:t>
            </a:r>
            <a:r>
              <a:rPr lang="en-GB" sz="3000" baseline="40000" dirty="0" smtClean="0">
                <a:solidFill>
                  <a:schemeClr val="tx2"/>
                </a:solidFill>
              </a:rPr>
              <a:t>th</a:t>
            </a:r>
            <a:r>
              <a:rPr lang="en-GB" sz="3000" dirty="0" smtClean="0">
                <a:solidFill>
                  <a:schemeClr val="tx2"/>
                </a:solidFill>
              </a:rPr>
              <a:t> SG </a:t>
            </a:r>
            <a:r>
              <a:rPr lang="en-GB" sz="3000" dirty="0">
                <a:solidFill>
                  <a:schemeClr val="tx2"/>
                </a:solidFill>
              </a:rPr>
              <a:t>meeting </a:t>
            </a:r>
          </a:p>
        </p:txBody>
      </p:sp>
      <p:sp>
        <p:nvSpPr>
          <p:cNvPr id="3075" name="Line 18"/>
          <p:cNvSpPr>
            <a:spLocks noChangeShapeType="1"/>
          </p:cNvSpPr>
          <p:nvPr/>
        </p:nvSpPr>
        <p:spPr bwMode="auto">
          <a:xfrm>
            <a:off x="1116013" y="2492375"/>
            <a:ext cx="6985000" cy="0"/>
          </a:xfrm>
          <a:prstGeom prst="line">
            <a:avLst/>
          </a:prstGeom>
          <a:noFill/>
          <a:ln w="19050">
            <a:solidFill>
              <a:schemeClr val="bg1"/>
            </a:solidFill>
            <a:round/>
            <a:headEnd/>
            <a:tailEnd/>
          </a:ln>
        </p:spPr>
        <p:txBody>
          <a:bodyPr lIns="0" tIns="0" rIns="0" bIns="0"/>
          <a:lstStyle/>
          <a:p>
            <a:endParaRPr lang="fr-FR"/>
          </a:p>
        </p:txBody>
      </p:sp>
      <p:sp>
        <p:nvSpPr>
          <p:cNvPr id="3076" name="Line 20"/>
          <p:cNvSpPr>
            <a:spLocks noChangeShapeType="1"/>
          </p:cNvSpPr>
          <p:nvPr/>
        </p:nvSpPr>
        <p:spPr bwMode="auto">
          <a:xfrm>
            <a:off x="1116013" y="4365625"/>
            <a:ext cx="6985000" cy="0"/>
          </a:xfrm>
          <a:prstGeom prst="line">
            <a:avLst/>
          </a:prstGeom>
          <a:noFill/>
          <a:ln w="19050">
            <a:solidFill>
              <a:schemeClr val="bg1"/>
            </a:solidFill>
            <a:round/>
            <a:headEnd/>
            <a:tailEnd/>
          </a:ln>
        </p:spPr>
        <p:txBody>
          <a:bodyPr lIns="0" tIns="0" rIns="0" bIns="0"/>
          <a:lstStyle/>
          <a:p>
            <a:endParaRPr lang="fr-FR"/>
          </a:p>
        </p:txBody>
      </p:sp>
      <p:sp>
        <p:nvSpPr>
          <p:cNvPr id="3077" name="Rectangle 5"/>
          <p:cNvSpPr>
            <a:spLocks noChangeArrowheads="1"/>
          </p:cNvSpPr>
          <p:nvPr/>
        </p:nvSpPr>
        <p:spPr bwMode="auto">
          <a:xfrm>
            <a:off x="838200" y="5734050"/>
            <a:ext cx="7405688" cy="733425"/>
          </a:xfrm>
          <a:prstGeom prst="rect">
            <a:avLst/>
          </a:prstGeom>
          <a:noFill/>
          <a:ln w="9525">
            <a:noFill/>
            <a:miter lim="800000"/>
            <a:headEnd/>
            <a:tailEnd/>
          </a:ln>
        </p:spPr>
        <p:txBody>
          <a:bodyPr lIns="0" tIns="0" rIns="0" bIns="0"/>
          <a:lstStyle/>
          <a:p>
            <a:pPr algn="ctr" defTabSz="571500" eaLnBrk="0" hangingPunct="0">
              <a:lnSpc>
                <a:spcPct val="90000"/>
              </a:lnSpc>
              <a:spcBef>
                <a:spcPct val="50000"/>
              </a:spcBef>
              <a:buClr>
                <a:schemeClr val="tx2"/>
              </a:buClr>
              <a:buSzPct val="120000"/>
              <a:buFont typeface="Arial" charset="0"/>
              <a:buNone/>
            </a:pPr>
            <a:r>
              <a:rPr lang="en-GB" sz="2000" dirty="0"/>
              <a:t>Madrid</a:t>
            </a:r>
          </a:p>
          <a:p>
            <a:pPr algn="ctr" defTabSz="571500" eaLnBrk="0" hangingPunct="0">
              <a:lnSpc>
                <a:spcPct val="90000"/>
              </a:lnSpc>
              <a:spcBef>
                <a:spcPct val="50000"/>
              </a:spcBef>
              <a:buClr>
                <a:schemeClr val="tx2"/>
              </a:buClr>
              <a:buSzPct val="120000"/>
              <a:buFont typeface="Arial" charset="0"/>
              <a:buNone/>
            </a:pPr>
            <a:r>
              <a:rPr lang="en-GB" sz="2000" dirty="0" smtClean="0"/>
              <a:t>7</a:t>
            </a:r>
            <a:r>
              <a:rPr lang="en-GB" sz="2000" baseline="30000" dirty="0" smtClean="0"/>
              <a:t>th</a:t>
            </a:r>
            <a:r>
              <a:rPr lang="en-GB" sz="2000" dirty="0" smtClean="0"/>
              <a:t> February 2012</a:t>
            </a:r>
            <a:endParaRPr lang="en-GB" sz="2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Freeform 3"/>
          <p:cNvSpPr>
            <a:spLocks/>
          </p:cNvSpPr>
          <p:nvPr/>
        </p:nvSpPr>
        <p:spPr bwMode="auto">
          <a:xfrm>
            <a:off x="60325" y="2533650"/>
            <a:ext cx="9083675" cy="360363"/>
          </a:xfrm>
          <a:custGeom>
            <a:avLst/>
            <a:gdLst>
              <a:gd name="T0" fmla="*/ 2147483647 w 3638"/>
              <a:gd name="T1" fmla="*/ 0 h 227"/>
              <a:gd name="T2" fmla="*/ 2147483647 w 3638"/>
              <a:gd name="T3" fmla="*/ 2147483647 h 227"/>
              <a:gd name="T4" fmla="*/ 0 w 3638"/>
              <a:gd name="T5" fmla="*/ 2147483647 h 227"/>
              <a:gd name="T6" fmla="*/ 0 w 3638"/>
              <a:gd name="T7" fmla="*/ 2147483647 h 227"/>
              <a:gd name="T8" fmla="*/ 2147483647 w 3638"/>
              <a:gd name="T9" fmla="*/ 2147483647 h 227"/>
              <a:gd name="T10" fmla="*/ 2147483647 w 3638"/>
              <a:gd name="T11" fmla="*/ 2147483647 h 227"/>
              <a:gd name="T12" fmla="*/ 2147483647 w 3638"/>
              <a:gd name="T13" fmla="*/ 2147483647 h 227"/>
              <a:gd name="T14" fmla="*/ 2147483647 w 3638"/>
              <a:gd name="T15" fmla="*/ 0 h 227"/>
              <a:gd name="T16" fmla="*/ 0 60000 65536"/>
              <a:gd name="T17" fmla="*/ 0 60000 65536"/>
              <a:gd name="T18" fmla="*/ 0 60000 65536"/>
              <a:gd name="T19" fmla="*/ 0 60000 65536"/>
              <a:gd name="T20" fmla="*/ 0 60000 65536"/>
              <a:gd name="T21" fmla="*/ 0 60000 65536"/>
              <a:gd name="T22" fmla="*/ 0 60000 65536"/>
              <a:gd name="T23" fmla="*/ 0 60000 65536"/>
              <a:gd name="T24" fmla="*/ 0 w 3638"/>
              <a:gd name="T25" fmla="*/ 0 h 227"/>
              <a:gd name="T26" fmla="*/ 3638 w 3638"/>
              <a:gd name="T27" fmla="*/ 227 h 2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38" h="227">
                <a:moveTo>
                  <a:pt x="3513" y="0"/>
                </a:moveTo>
                <a:lnTo>
                  <a:pt x="3513" y="72"/>
                </a:lnTo>
                <a:lnTo>
                  <a:pt x="0" y="72"/>
                </a:lnTo>
                <a:lnTo>
                  <a:pt x="0" y="154"/>
                </a:lnTo>
                <a:lnTo>
                  <a:pt x="3513" y="154"/>
                </a:lnTo>
                <a:lnTo>
                  <a:pt x="3513" y="227"/>
                </a:lnTo>
                <a:lnTo>
                  <a:pt x="3638" y="113"/>
                </a:lnTo>
                <a:lnTo>
                  <a:pt x="3513" y="0"/>
                </a:lnTo>
                <a:close/>
              </a:path>
            </a:pathLst>
          </a:custGeom>
          <a:solidFill>
            <a:schemeClr val="bg1"/>
          </a:solidFill>
          <a:ln w="9525">
            <a:noFill/>
            <a:round/>
            <a:headEnd/>
            <a:tailEnd/>
          </a:ln>
        </p:spPr>
        <p:txBody>
          <a:bodyPr/>
          <a:lstStyle/>
          <a:p>
            <a:pPr algn="ctr"/>
            <a:endParaRPr lang="fr-FR"/>
          </a:p>
        </p:txBody>
      </p:sp>
      <p:sp>
        <p:nvSpPr>
          <p:cNvPr id="27650" name="Line 4"/>
          <p:cNvSpPr>
            <a:spLocks noChangeShapeType="1"/>
          </p:cNvSpPr>
          <p:nvPr/>
        </p:nvSpPr>
        <p:spPr bwMode="auto">
          <a:xfrm>
            <a:off x="60325" y="2481263"/>
            <a:ext cx="0" cy="412750"/>
          </a:xfrm>
          <a:prstGeom prst="line">
            <a:avLst/>
          </a:prstGeom>
          <a:noFill/>
          <a:ln w="19050">
            <a:solidFill>
              <a:schemeClr val="accent1"/>
            </a:solidFill>
            <a:round/>
            <a:headEnd/>
            <a:tailEnd/>
          </a:ln>
        </p:spPr>
        <p:txBody>
          <a:bodyPr/>
          <a:lstStyle/>
          <a:p>
            <a:endParaRPr lang="es-ES"/>
          </a:p>
        </p:txBody>
      </p:sp>
      <p:sp>
        <p:nvSpPr>
          <p:cNvPr id="27651" name="Line 5"/>
          <p:cNvSpPr>
            <a:spLocks noChangeShapeType="1"/>
          </p:cNvSpPr>
          <p:nvPr/>
        </p:nvSpPr>
        <p:spPr bwMode="auto">
          <a:xfrm>
            <a:off x="1116013" y="2511425"/>
            <a:ext cx="0" cy="412750"/>
          </a:xfrm>
          <a:prstGeom prst="line">
            <a:avLst/>
          </a:prstGeom>
          <a:noFill/>
          <a:ln w="19050">
            <a:solidFill>
              <a:schemeClr val="accent1"/>
            </a:solidFill>
            <a:round/>
            <a:headEnd/>
            <a:tailEnd/>
          </a:ln>
        </p:spPr>
        <p:txBody>
          <a:bodyPr/>
          <a:lstStyle/>
          <a:p>
            <a:endParaRPr lang="es-ES"/>
          </a:p>
        </p:txBody>
      </p:sp>
      <p:sp>
        <p:nvSpPr>
          <p:cNvPr id="27652" name="Line 6"/>
          <p:cNvSpPr>
            <a:spLocks noChangeShapeType="1"/>
          </p:cNvSpPr>
          <p:nvPr/>
        </p:nvSpPr>
        <p:spPr bwMode="auto">
          <a:xfrm>
            <a:off x="2989263" y="2532063"/>
            <a:ext cx="0" cy="412750"/>
          </a:xfrm>
          <a:prstGeom prst="line">
            <a:avLst/>
          </a:prstGeom>
          <a:noFill/>
          <a:ln w="19050">
            <a:solidFill>
              <a:schemeClr val="accent1"/>
            </a:solidFill>
            <a:round/>
            <a:headEnd/>
            <a:tailEnd/>
          </a:ln>
        </p:spPr>
        <p:txBody>
          <a:bodyPr/>
          <a:lstStyle/>
          <a:p>
            <a:endParaRPr lang="es-ES"/>
          </a:p>
        </p:txBody>
      </p:sp>
      <p:sp>
        <p:nvSpPr>
          <p:cNvPr id="27653" name="AutoShape 7"/>
          <p:cNvSpPr>
            <a:spLocks/>
          </p:cNvSpPr>
          <p:nvPr/>
        </p:nvSpPr>
        <p:spPr bwMode="auto">
          <a:xfrm rot="-5400000">
            <a:off x="508795" y="2504281"/>
            <a:ext cx="150812" cy="1063625"/>
          </a:xfrm>
          <a:prstGeom prst="leftBrace">
            <a:avLst>
              <a:gd name="adj1" fmla="val 58772"/>
              <a:gd name="adj2" fmla="val 50000"/>
            </a:avLst>
          </a:prstGeom>
          <a:noFill/>
          <a:ln w="19050">
            <a:solidFill>
              <a:schemeClr val="accent1"/>
            </a:solidFill>
            <a:round/>
            <a:headEnd/>
            <a:tailEnd/>
          </a:ln>
        </p:spPr>
        <p:txBody>
          <a:bodyPr anchor="ctr">
            <a:spAutoFit/>
          </a:bodyPr>
          <a:lstStyle/>
          <a:p>
            <a:pPr algn="ctr"/>
            <a:endParaRPr lang="fr-FR"/>
          </a:p>
        </p:txBody>
      </p:sp>
      <p:sp>
        <p:nvSpPr>
          <p:cNvPr id="27654" name="Text Box 8"/>
          <p:cNvSpPr txBox="1">
            <a:spLocks noChangeArrowheads="1"/>
          </p:cNvSpPr>
          <p:nvPr/>
        </p:nvSpPr>
        <p:spPr bwMode="auto">
          <a:xfrm>
            <a:off x="34925" y="3176588"/>
            <a:ext cx="1081088" cy="244475"/>
          </a:xfrm>
          <a:prstGeom prst="rect">
            <a:avLst/>
          </a:prstGeom>
          <a:noFill/>
          <a:ln w="9525" algn="ctr">
            <a:noFill/>
            <a:miter lim="800000"/>
            <a:headEnd/>
            <a:tailEnd/>
          </a:ln>
        </p:spPr>
        <p:txBody>
          <a:bodyPr>
            <a:spAutoFit/>
          </a:bodyPr>
          <a:lstStyle/>
          <a:p>
            <a:pPr algn="ctr">
              <a:spcBef>
                <a:spcPct val="50000"/>
              </a:spcBef>
            </a:pPr>
            <a:r>
              <a:rPr lang="en-US" sz="1000" b="0">
                <a:solidFill>
                  <a:schemeClr val="accent1"/>
                </a:solidFill>
              </a:rPr>
              <a:t>2 working days</a:t>
            </a:r>
          </a:p>
        </p:txBody>
      </p:sp>
      <p:sp>
        <p:nvSpPr>
          <p:cNvPr id="27655" name="Text Box 9"/>
          <p:cNvSpPr txBox="1">
            <a:spLocks noChangeArrowheads="1"/>
          </p:cNvSpPr>
          <p:nvPr/>
        </p:nvSpPr>
        <p:spPr bwMode="auto">
          <a:xfrm>
            <a:off x="103188" y="4765675"/>
            <a:ext cx="1198562" cy="520700"/>
          </a:xfrm>
          <a:prstGeom prst="rect">
            <a:avLst/>
          </a:prstGeom>
          <a:noFill/>
          <a:ln w="19050" algn="ctr">
            <a:solidFill>
              <a:schemeClr val="bg1"/>
            </a:solidFill>
            <a:miter lim="800000"/>
            <a:headEnd/>
            <a:tailEnd/>
          </a:ln>
        </p:spPr>
        <p:txBody>
          <a:bodyPr>
            <a:spAutoFit/>
          </a:bodyPr>
          <a:lstStyle/>
          <a:p>
            <a:pPr algn="ctr">
              <a:spcBef>
                <a:spcPct val="50000"/>
              </a:spcBef>
            </a:pPr>
            <a:r>
              <a:rPr lang="en-US" sz="900" b="0"/>
              <a:t>TSO concerned will get in touch with the adjacent TSO</a:t>
            </a:r>
          </a:p>
        </p:txBody>
      </p:sp>
      <p:sp>
        <p:nvSpPr>
          <p:cNvPr id="27656" name="AutoShape 11"/>
          <p:cNvSpPr>
            <a:spLocks/>
          </p:cNvSpPr>
          <p:nvPr/>
        </p:nvSpPr>
        <p:spPr bwMode="auto">
          <a:xfrm rot="5400000">
            <a:off x="1944688" y="1417638"/>
            <a:ext cx="215900" cy="1873250"/>
          </a:xfrm>
          <a:prstGeom prst="leftBrace">
            <a:avLst>
              <a:gd name="adj1" fmla="val 72304"/>
              <a:gd name="adj2" fmla="val 50000"/>
            </a:avLst>
          </a:prstGeom>
          <a:noFill/>
          <a:ln w="19050">
            <a:solidFill>
              <a:schemeClr val="accent1"/>
            </a:solidFill>
            <a:round/>
            <a:headEnd/>
            <a:tailEnd/>
          </a:ln>
        </p:spPr>
        <p:txBody>
          <a:bodyPr anchor="ctr">
            <a:spAutoFit/>
          </a:bodyPr>
          <a:lstStyle/>
          <a:p>
            <a:pPr algn="ctr"/>
            <a:endParaRPr lang="fr-FR"/>
          </a:p>
        </p:txBody>
      </p:sp>
      <p:sp>
        <p:nvSpPr>
          <p:cNvPr id="27657" name="Text Box 12"/>
          <p:cNvSpPr txBox="1">
            <a:spLocks noChangeArrowheads="1"/>
          </p:cNvSpPr>
          <p:nvPr/>
        </p:nvSpPr>
        <p:spPr bwMode="auto">
          <a:xfrm>
            <a:off x="1376363" y="1925638"/>
            <a:ext cx="1328737" cy="244475"/>
          </a:xfrm>
          <a:prstGeom prst="rect">
            <a:avLst/>
          </a:prstGeom>
          <a:noFill/>
          <a:ln w="9525" algn="ctr">
            <a:noFill/>
            <a:miter lim="800000"/>
            <a:headEnd/>
            <a:tailEnd/>
          </a:ln>
        </p:spPr>
        <p:txBody>
          <a:bodyPr>
            <a:spAutoFit/>
          </a:bodyPr>
          <a:lstStyle/>
          <a:p>
            <a:pPr algn="ctr">
              <a:spcBef>
                <a:spcPct val="50000"/>
              </a:spcBef>
            </a:pPr>
            <a:r>
              <a:rPr lang="en-US" sz="1000" b="0">
                <a:solidFill>
                  <a:schemeClr val="accent1"/>
                </a:solidFill>
              </a:rPr>
              <a:t>6 working days</a:t>
            </a:r>
          </a:p>
        </p:txBody>
      </p:sp>
      <p:sp>
        <p:nvSpPr>
          <p:cNvPr id="27658" name="Text Box 13"/>
          <p:cNvSpPr txBox="1">
            <a:spLocks noChangeArrowheads="1"/>
          </p:cNvSpPr>
          <p:nvPr/>
        </p:nvSpPr>
        <p:spPr bwMode="auto">
          <a:xfrm>
            <a:off x="2909888" y="981075"/>
            <a:ext cx="1463675" cy="520700"/>
          </a:xfrm>
          <a:prstGeom prst="rect">
            <a:avLst/>
          </a:prstGeom>
          <a:noFill/>
          <a:ln w="19050" algn="ctr">
            <a:solidFill>
              <a:schemeClr val="bg1"/>
            </a:solidFill>
            <a:miter lim="800000"/>
            <a:headEnd/>
            <a:tailEnd/>
          </a:ln>
        </p:spPr>
        <p:txBody>
          <a:bodyPr>
            <a:spAutoFit/>
          </a:bodyPr>
          <a:lstStyle/>
          <a:p>
            <a:pPr algn="ctr">
              <a:spcBef>
                <a:spcPct val="50000"/>
              </a:spcBef>
            </a:pPr>
            <a:r>
              <a:rPr lang="en-US" sz="900" b="0"/>
              <a:t>Concerned  and eligible shippers should agreed between themselves</a:t>
            </a:r>
          </a:p>
        </p:txBody>
      </p:sp>
      <p:sp>
        <p:nvSpPr>
          <p:cNvPr id="27659" name="Text Box 37"/>
          <p:cNvSpPr txBox="1">
            <a:spLocks noChangeArrowheads="1"/>
          </p:cNvSpPr>
          <p:nvPr/>
        </p:nvSpPr>
        <p:spPr bwMode="auto">
          <a:xfrm>
            <a:off x="1403350" y="3213100"/>
            <a:ext cx="1150938" cy="520700"/>
          </a:xfrm>
          <a:prstGeom prst="rect">
            <a:avLst/>
          </a:prstGeom>
          <a:noFill/>
          <a:ln w="19050" algn="ctr">
            <a:solidFill>
              <a:schemeClr val="bg1"/>
            </a:solidFill>
            <a:miter lim="800000"/>
            <a:headEnd/>
            <a:tailEnd/>
          </a:ln>
        </p:spPr>
        <p:txBody>
          <a:bodyPr>
            <a:spAutoFit/>
          </a:bodyPr>
          <a:lstStyle/>
          <a:p>
            <a:pPr algn="ctr">
              <a:spcBef>
                <a:spcPct val="50000"/>
              </a:spcBef>
            </a:pPr>
            <a:r>
              <a:rPr lang="en-US" sz="900" b="0"/>
              <a:t>TSOs will analyze the used of the existing contracts.</a:t>
            </a:r>
          </a:p>
        </p:txBody>
      </p:sp>
      <p:sp>
        <p:nvSpPr>
          <p:cNvPr id="27660" name="Text Box 39"/>
          <p:cNvSpPr txBox="1">
            <a:spLocks noChangeArrowheads="1"/>
          </p:cNvSpPr>
          <p:nvPr/>
        </p:nvSpPr>
        <p:spPr bwMode="auto">
          <a:xfrm>
            <a:off x="1727200" y="4765675"/>
            <a:ext cx="1368425" cy="1203325"/>
          </a:xfrm>
          <a:prstGeom prst="rect">
            <a:avLst/>
          </a:prstGeom>
          <a:noFill/>
          <a:ln w="19050" algn="ctr">
            <a:solidFill>
              <a:schemeClr val="bg1"/>
            </a:solidFill>
            <a:miter lim="800000"/>
            <a:headEnd/>
            <a:tailEnd/>
          </a:ln>
        </p:spPr>
        <p:txBody>
          <a:bodyPr>
            <a:spAutoFit/>
          </a:bodyPr>
          <a:lstStyle/>
          <a:p>
            <a:pPr algn="ctr">
              <a:spcBef>
                <a:spcPct val="50000"/>
              </a:spcBef>
            </a:pPr>
            <a:r>
              <a:rPr lang="en-US" sz="900" b="0"/>
              <a:t>TSOs will communicate the outcome of the analysis to the concerned shippers and encourage them to sell the capacity in the secondary market </a:t>
            </a:r>
          </a:p>
        </p:txBody>
      </p:sp>
      <p:sp>
        <p:nvSpPr>
          <p:cNvPr id="27661" name="Line 40"/>
          <p:cNvSpPr>
            <a:spLocks noChangeShapeType="1"/>
          </p:cNvSpPr>
          <p:nvPr/>
        </p:nvSpPr>
        <p:spPr bwMode="auto">
          <a:xfrm>
            <a:off x="4260850" y="2513013"/>
            <a:ext cx="0" cy="412750"/>
          </a:xfrm>
          <a:prstGeom prst="line">
            <a:avLst/>
          </a:prstGeom>
          <a:noFill/>
          <a:ln w="19050">
            <a:solidFill>
              <a:schemeClr val="accent1"/>
            </a:solidFill>
            <a:round/>
            <a:headEnd/>
            <a:tailEnd/>
          </a:ln>
        </p:spPr>
        <p:txBody>
          <a:bodyPr/>
          <a:lstStyle/>
          <a:p>
            <a:endParaRPr lang="es-ES"/>
          </a:p>
        </p:txBody>
      </p:sp>
      <p:sp>
        <p:nvSpPr>
          <p:cNvPr id="27662" name="Oval 41"/>
          <p:cNvSpPr>
            <a:spLocks noChangeArrowheads="1"/>
          </p:cNvSpPr>
          <p:nvPr/>
        </p:nvSpPr>
        <p:spPr bwMode="auto">
          <a:xfrm rot="-891021">
            <a:off x="1362075" y="4359275"/>
            <a:ext cx="931863" cy="568325"/>
          </a:xfrm>
          <a:prstGeom prst="ellipse">
            <a:avLst/>
          </a:prstGeom>
          <a:solidFill>
            <a:srgbClr val="C29903"/>
          </a:solidFill>
          <a:ln w="9525">
            <a:noFill/>
            <a:round/>
            <a:headEnd/>
            <a:tailEnd/>
          </a:ln>
          <a:effectLst>
            <a:prstShdw prst="shdw17" dist="17961" dir="2700000">
              <a:srgbClr val="745C02"/>
            </a:prstShdw>
          </a:effectLst>
        </p:spPr>
        <p:txBody>
          <a:bodyPr anchor="ctr"/>
          <a:lstStyle/>
          <a:p>
            <a:pPr algn="ctr"/>
            <a:r>
              <a:rPr lang="en-US" sz="900" b="0">
                <a:solidFill>
                  <a:schemeClr val="tx1"/>
                </a:solidFill>
              </a:rPr>
              <a:t>TSOs will inform NRAs</a:t>
            </a:r>
          </a:p>
        </p:txBody>
      </p:sp>
      <p:sp>
        <p:nvSpPr>
          <p:cNvPr id="27663" name="AutoShape 43"/>
          <p:cNvSpPr>
            <a:spLocks/>
          </p:cNvSpPr>
          <p:nvPr/>
        </p:nvSpPr>
        <p:spPr bwMode="auto">
          <a:xfrm rot="5400000">
            <a:off x="3524250" y="1744663"/>
            <a:ext cx="215900" cy="1225550"/>
          </a:xfrm>
          <a:prstGeom prst="leftBrace">
            <a:avLst>
              <a:gd name="adj1" fmla="val 47304"/>
              <a:gd name="adj2" fmla="val 50000"/>
            </a:avLst>
          </a:prstGeom>
          <a:noFill/>
          <a:ln w="19050">
            <a:solidFill>
              <a:schemeClr val="accent1"/>
            </a:solidFill>
            <a:round/>
            <a:headEnd/>
            <a:tailEnd/>
          </a:ln>
        </p:spPr>
        <p:txBody>
          <a:bodyPr anchor="ctr">
            <a:spAutoFit/>
          </a:bodyPr>
          <a:lstStyle/>
          <a:p>
            <a:pPr algn="ctr"/>
            <a:endParaRPr lang="fr-FR"/>
          </a:p>
        </p:txBody>
      </p:sp>
      <p:sp>
        <p:nvSpPr>
          <p:cNvPr id="27664" name="Text Box 44"/>
          <p:cNvSpPr txBox="1">
            <a:spLocks noChangeArrowheads="1"/>
          </p:cNvSpPr>
          <p:nvPr/>
        </p:nvSpPr>
        <p:spPr bwMode="auto">
          <a:xfrm>
            <a:off x="2973388" y="1924050"/>
            <a:ext cx="1328737" cy="244475"/>
          </a:xfrm>
          <a:prstGeom prst="rect">
            <a:avLst/>
          </a:prstGeom>
          <a:noFill/>
          <a:ln w="9525" algn="ctr">
            <a:noFill/>
            <a:miter lim="800000"/>
            <a:headEnd/>
            <a:tailEnd/>
          </a:ln>
        </p:spPr>
        <p:txBody>
          <a:bodyPr>
            <a:spAutoFit/>
          </a:bodyPr>
          <a:lstStyle/>
          <a:p>
            <a:pPr algn="ctr">
              <a:spcBef>
                <a:spcPct val="50000"/>
              </a:spcBef>
            </a:pPr>
            <a:r>
              <a:rPr lang="en-US" sz="1000" b="0">
                <a:solidFill>
                  <a:schemeClr val="accent1"/>
                </a:solidFill>
              </a:rPr>
              <a:t>10 working days</a:t>
            </a:r>
          </a:p>
        </p:txBody>
      </p:sp>
      <p:sp>
        <p:nvSpPr>
          <p:cNvPr id="27665" name="Line 50"/>
          <p:cNvSpPr>
            <a:spLocks noChangeShapeType="1"/>
          </p:cNvSpPr>
          <p:nvPr/>
        </p:nvSpPr>
        <p:spPr bwMode="auto">
          <a:xfrm>
            <a:off x="5772150" y="2497138"/>
            <a:ext cx="0" cy="412750"/>
          </a:xfrm>
          <a:prstGeom prst="line">
            <a:avLst/>
          </a:prstGeom>
          <a:noFill/>
          <a:ln w="19050">
            <a:solidFill>
              <a:schemeClr val="accent1"/>
            </a:solidFill>
            <a:round/>
            <a:headEnd/>
            <a:tailEnd/>
          </a:ln>
        </p:spPr>
        <p:txBody>
          <a:bodyPr/>
          <a:lstStyle/>
          <a:p>
            <a:endParaRPr lang="es-ES"/>
          </a:p>
        </p:txBody>
      </p:sp>
      <p:sp>
        <p:nvSpPr>
          <p:cNvPr id="27666" name="AutoShape 51"/>
          <p:cNvSpPr>
            <a:spLocks/>
          </p:cNvSpPr>
          <p:nvPr/>
        </p:nvSpPr>
        <p:spPr bwMode="auto">
          <a:xfrm rot="5400000">
            <a:off x="4915694" y="1600994"/>
            <a:ext cx="215900" cy="1497012"/>
          </a:xfrm>
          <a:prstGeom prst="leftBrace">
            <a:avLst>
              <a:gd name="adj1" fmla="val 57782"/>
              <a:gd name="adj2" fmla="val 50000"/>
            </a:avLst>
          </a:prstGeom>
          <a:noFill/>
          <a:ln w="19050">
            <a:solidFill>
              <a:schemeClr val="accent1"/>
            </a:solidFill>
            <a:round/>
            <a:headEnd/>
            <a:tailEnd/>
          </a:ln>
        </p:spPr>
        <p:txBody>
          <a:bodyPr anchor="ctr">
            <a:spAutoFit/>
          </a:bodyPr>
          <a:lstStyle/>
          <a:p>
            <a:pPr algn="ctr"/>
            <a:endParaRPr lang="fr-FR"/>
          </a:p>
        </p:txBody>
      </p:sp>
      <p:sp>
        <p:nvSpPr>
          <p:cNvPr id="27667" name="Text Box 52"/>
          <p:cNvSpPr txBox="1">
            <a:spLocks noChangeArrowheads="1"/>
          </p:cNvSpPr>
          <p:nvPr/>
        </p:nvSpPr>
        <p:spPr bwMode="auto">
          <a:xfrm>
            <a:off x="3643313" y="4765675"/>
            <a:ext cx="1225550" cy="930275"/>
          </a:xfrm>
          <a:prstGeom prst="rect">
            <a:avLst/>
          </a:prstGeom>
          <a:noFill/>
          <a:ln w="19050" algn="ctr">
            <a:solidFill>
              <a:schemeClr val="bg1"/>
            </a:solidFill>
            <a:miter lim="800000"/>
            <a:headEnd/>
            <a:tailEnd/>
          </a:ln>
        </p:spPr>
        <p:txBody>
          <a:bodyPr>
            <a:spAutoFit/>
          </a:bodyPr>
          <a:lstStyle/>
          <a:p>
            <a:pPr algn="ctr">
              <a:spcBef>
                <a:spcPct val="50000"/>
              </a:spcBef>
            </a:pPr>
            <a:r>
              <a:rPr lang="en-US" sz="900" b="0"/>
              <a:t>If the requested shipper has not been able to get the capacity TSOs will trigger the UIOLI procedure </a:t>
            </a:r>
          </a:p>
        </p:txBody>
      </p:sp>
      <p:cxnSp>
        <p:nvCxnSpPr>
          <p:cNvPr id="27668" name="AutoShape 54"/>
          <p:cNvCxnSpPr>
            <a:cxnSpLocks noChangeShapeType="1"/>
            <a:stCxn id="27652" idx="1"/>
            <a:endCxn id="27660" idx="0"/>
          </p:cNvCxnSpPr>
          <p:nvPr/>
        </p:nvCxnSpPr>
        <p:spPr bwMode="auto">
          <a:xfrm rot="-5400000" flipH="1" flipV="1">
            <a:off x="1789907" y="3566319"/>
            <a:ext cx="1820862" cy="577850"/>
          </a:xfrm>
          <a:prstGeom prst="bentConnector3">
            <a:avLst>
              <a:gd name="adj1" fmla="val 61593"/>
            </a:avLst>
          </a:prstGeom>
          <a:noFill/>
          <a:ln w="9525">
            <a:solidFill>
              <a:schemeClr val="bg1"/>
            </a:solidFill>
            <a:miter lim="800000"/>
            <a:headEnd/>
            <a:tailEnd type="triangle" w="med" len="med"/>
          </a:ln>
        </p:spPr>
      </p:cxnSp>
      <p:cxnSp>
        <p:nvCxnSpPr>
          <p:cNvPr id="27669" name="AutoShape 56"/>
          <p:cNvCxnSpPr>
            <a:cxnSpLocks noChangeShapeType="1"/>
            <a:stCxn id="27661" idx="1"/>
            <a:endCxn id="27667" idx="0"/>
          </p:cNvCxnSpPr>
          <p:nvPr/>
        </p:nvCxnSpPr>
        <p:spPr bwMode="auto">
          <a:xfrm rot="-5400000" flipH="1" flipV="1">
            <a:off x="3338513" y="3843338"/>
            <a:ext cx="1839912" cy="4762"/>
          </a:xfrm>
          <a:prstGeom prst="bentConnector3">
            <a:avLst>
              <a:gd name="adj1" fmla="val -34880"/>
            </a:avLst>
          </a:prstGeom>
          <a:noFill/>
          <a:ln w="9525">
            <a:solidFill>
              <a:schemeClr val="bg1"/>
            </a:solidFill>
            <a:miter lim="800000"/>
            <a:headEnd/>
            <a:tailEnd type="triangle" w="med" len="med"/>
          </a:ln>
        </p:spPr>
      </p:cxnSp>
      <p:sp>
        <p:nvSpPr>
          <p:cNvPr id="36910" name="Oval 46"/>
          <p:cNvSpPr>
            <a:spLocks noChangeArrowheads="1"/>
          </p:cNvSpPr>
          <p:nvPr/>
        </p:nvSpPr>
        <p:spPr bwMode="auto">
          <a:xfrm rot="20346828">
            <a:off x="3179763" y="4289425"/>
            <a:ext cx="1003300" cy="576263"/>
          </a:xfrm>
          <a:prstGeom prst="ellipse">
            <a:avLst/>
          </a:prstGeom>
          <a:solidFill>
            <a:schemeClr val="tx2"/>
          </a:solidFill>
          <a:ln w="9525">
            <a:noFill/>
            <a:round/>
            <a:headEnd/>
            <a:tailEnd/>
          </a:ln>
          <a:effectLst>
            <a:prstShdw prst="shdw17" dist="17961" dir="2700000">
              <a:schemeClr val="tx2">
                <a:gamma/>
                <a:shade val="60000"/>
                <a:invGamma/>
              </a:schemeClr>
            </a:prstShdw>
          </a:effectLst>
        </p:spPr>
        <p:txBody>
          <a:bodyPr anchor="ctr"/>
          <a:lstStyle/>
          <a:p>
            <a:pPr algn="ctr">
              <a:defRPr/>
            </a:pPr>
            <a:r>
              <a:rPr lang="en-US" sz="900" b="0">
                <a:solidFill>
                  <a:schemeClr val="tx1"/>
                </a:solidFill>
                <a:cs typeface="+mn-cs"/>
              </a:rPr>
              <a:t>TSOs to trigger the UIOLI procedure</a:t>
            </a:r>
          </a:p>
        </p:txBody>
      </p:sp>
      <p:sp>
        <p:nvSpPr>
          <p:cNvPr id="27671" name="Text Box 57"/>
          <p:cNvSpPr txBox="1">
            <a:spLocks noChangeArrowheads="1"/>
          </p:cNvSpPr>
          <p:nvPr/>
        </p:nvSpPr>
        <p:spPr bwMode="auto">
          <a:xfrm>
            <a:off x="4364038" y="1920875"/>
            <a:ext cx="1328737" cy="244475"/>
          </a:xfrm>
          <a:prstGeom prst="rect">
            <a:avLst/>
          </a:prstGeom>
          <a:noFill/>
          <a:ln w="9525" algn="ctr">
            <a:noFill/>
            <a:miter lim="800000"/>
            <a:headEnd/>
            <a:tailEnd/>
          </a:ln>
        </p:spPr>
        <p:txBody>
          <a:bodyPr>
            <a:spAutoFit/>
          </a:bodyPr>
          <a:lstStyle/>
          <a:p>
            <a:pPr algn="ctr">
              <a:spcBef>
                <a:spcPct val="50000"/>
              </a:spcBef>
            </a:pPr>
            <a:r>
              <a:rPr lang="en-US" sz="1000" b="0">
                <a:solidFill>
                  <a:schemeClr val="accent1"/>
                </a:solidFill>
              </a:rPr>
              <a:t>5 working days</a:t>
            </a:r>
          </a:p>
        </p:txBody>
      </p:sp>
      <p:sp>
        <p:nvSpPr>
          <p:cNvPr id="27672" name="Text Box 58"/>
          <p:cNvSpPr txBox="1">
            <a:spLocks noChangeArrowheads="1"/>
          </p:cNvSpPr>
          <p:nvPr/>
        </p:nvSpPr>
        <p:spPr bwMode="auto">
          <a:xfrm>
            <a:off x="4572000" y="3284538"/>
            <a:ext cx="935038" cy="520700"/>
          </a:xfrm>
          <a:prstGeom prst="rect">
            <a:avLst/>
          </a:prstGeom>
          <a:noFill/>
          <a:ln w="19050" algn="ctr">
            <a:solidFill>
              <a:schemeClr val="bg1"/>
            </a:solidFill>
            <a:miter lim="800000"/>
            <a:headEnd/>
            <a:tailEnd/>
          </a:ln>
        </p:spPr>
        <p:txBody>
          <a:bodyPr>
            <a:spAutoFit/>
          </a:bodyPr>
          <a:lstStyle/>
          <a:p>
            <a:pPr algn="ctr">
              <a:spcBef>
                <a:spcPct val="50000"/>
              </a:spcBef>
            </a:pPr>
            <a:r>
              <a:rPr lang="en-US" sz="900" b="0"/>
              <a:t>TSO will reallocate the capacity</a:t>
            </a:r>
          </a:p>
        </p:txBody>
      </p:sp>
      <p:cxnSp>
        <p:nvCxnSpPr>
          <p:cNvPr id="27673" name="AutoShape 59"/>
          <p:cNvCxnSpPr>
            <a:cxnSpLocks noChangeShapeType="1"/>
            <a:endCxn id="27659" idx="0"/>
          </p:cNvCxnSpPr>
          <p:nvPr/>
        </p:nvCxnSpPr>
        <p:spPr bwMode="auto">
          <a:xfrm rot="5400000">
            <a:off x="1547813" y="2781300"/>
            <a:ext cx="863600" cy="0"/>
          </a:xfrm>
          <a:prstGeom prst="bentConnector3">
            <a:avLst>
              <a:gd name="adj1" fmla="val 50000"/>
            </a:avLst>
          </a:prstGeom>
          <a:noFill/>
          <a:ln w="9525">
            <a:solidFill>
              <a:schemeClr val="bg1"/>
            </a:solidFill>
            <a:miter lim="800000"/>
            <a:headEnd/>
            <a:tailEnd type="triangle" w="med" len="med"/>
          </a:ln>
        </p:spPr>
      </p:cxnSp>
      <p:cxnSp>
        <p:nvCxnSpPr>
          <p:cNvPr id="27674" name="AutoShape 60"/>
          <p:cNvCxnSpPr>
            <a:cxnSpLocks noChangeShapeType="1"/>
            <a:stCxn id="27664" idx="0"/>
            <a:endCxn id="27658" idx="2"/>
          </p:cNvCxnSpPr>
          <p:nvPr/>
        </p:nvCxnSpPr>
        <p:spPr bwMode="auto">
          <a:xfrm rot="-5400000">
            <a:off x="3433763" y="1716087"/>
            <a:ext cx="412750" cy="3175"/>
          </a:xfrm>
          <a:prstGeom prst="bentConnector3">
            <a:avLst>
              <a:gd name="adj1" fmla="val 51153"/>
            </a:avLst>
          </a:prstGeom>
          <a:noFill/>
          <a:ln w="9525">
            <a:solidFill>
              <a:schemeClr val="bg1"/>
            </a:solidFill>
            <a:miter lim="800000"/>
            <a:headEnd/>
            <a:tailEnd type="triangle" w="med" len="med"/>
          </a:ln>
        </p:spPr>
      </p:cxnSp>
      <p:cxnSp>
        <p:nvCxnSpPr>
          <p:cNvPr id="27675" name="AutoShape 61"/>
          <p:cNvCxnSpPr>
            <a:cxnSpLocks noChangeShapeType="1"/>
            <a:endCxn id="27672" idx="0"/>
          </p:cNvCxnSpPr>
          <p:nvPr/>
        </p:nvCxnSpPr>
        <p:spPr bwMode="auto">
          <a:xfrm rot="16200000" flipH="1">
            <a:off x="4590257" y="2834481"/>
            <a:ext cx="863600" cy="36513"/>
          </a:xfrm>
          <a:prstGeom prst="bentConnector3">
            <a:avLst>
              <a:gd name="adj1" fmla="val 50000"/>
            </a:avLst>
          </a:prstGeom>
          <a:noFill/>
          <a:ln w="9525">
            <a:solidFill>
              <a:schemeClr val="bg1"/>
            </a:solidFill>
            <a:miter lim="800000"/>
            <a:headEnd/>
            <a:tailEnd type="triangle" w="med" len="med"/>
          </a:ln>
        </p:spPr>
      </p:cxnSp>
      <p:cxnSp>
        <p:nvCxnSpPr>
          <p:cNvPr id="27676" name="AutoShape 62"/>
          <p:cNvCxnSpPr>
            <a:cxnSpLocks noChangeShapeType="1"/>
            <a:stCxn id="27654" idx="2"/>
            <a:endCxn id="27655" idx="0"/>
          </p:cNvCxnSpPr>
          <p:nvPr/>
        </p:nvCxnSpPr>
        <p:spPr bwMode="auto">
          <a:xfrm rot="16200000" flipH="1">
            <a:off x="-32543" y="4029869"/>
            <a:ext cx="1344612" cy="127000"/>
          </a:xfrm>
          <a:prstGeom prst="bentConnector3">
            <a:avLst>
              <a:gd name="adj1" fmla="val 50000"/>
            </a:avLst>
          </a:prstGeom>
          <a:noFill/>
          <a:ln w="9525">
            <a:solidFill>
              <a:schemeClr val="bg1"/>
            </a:solidFill>
            <a:miter lim="800000"/>
            <a:headEnd/>
            <a:tailEnd type="triangle" w="med" len="med"/>
          </a:ln>
        </p:spPr>
      </p:cxnSp>
      <p:sp>
        <p:nvSpPr>
          <p:cNvPr id="27677" name="Text Box 63"/>
          <p:cNvSpPr txBox="1">
            <a:spLocks noChangeArrowheads="1"/>
          </p:cNvSpPr>
          <p:nvPr/>
        </p:nvSpPr>
        <p:spPr bwMode="auto">
          <a:xfrm>
            <a:off x="5235575" y="4783138"/>
            <a:ext cx="1079500" cy="793750"/>
          </a:xfrm>
          <a:prstGeom prst="rect">
            <a:avLst/>
          </a:prstGeom>
          <a:noFill/>
          <a:ln w="19050" algn="ctr">
            <a:solidFill>
              <a:schemeClr val="bg1"/>
            </a:solidFill>
            <a:miter lim="800000"/>
            <a:headEnd/>
            <a:tailEnd/>
          </a:ln>
        </p:spPr>
        <p:txBody>
          <a:bodyPr>
            <a:spAutoFit/>
          </a:bodyPr>
          <a:lstStyle/>
          <a:p>
            <a:pPr algn="ctr">
              <a:spcBef>
                <a:spcPct val="50000"/>
              </a:spcBef>
            </a:pPr>
            <a:r>
              <a:rPr lang="en-US" sz="900" b="0"/>
              <a:t>TSOs will communicate the shippers the new reallocation of capacity</a:t>
            </a:r>
          </a:p>
        </p:txBody>
      </p:sp>
      <p:cxnSp>
        <p:nvCxnSpPr>
          <p:cNvPr id="27678" name="AutoShape 64"/>
          <p:cNvCxnSpPr>
            <a:cxnSpLocks noChangeShapeType="1"/>
            <a:stCxn id="27665" idx="1"/>
            <a:endCxn id="27677" idx="0"/>
          </p:cNvCxnSpPr>
          <p:nvPr/>
        </p:nvCxnSpPr>
        <p:spPr bwMode="auto">
          <a:xfrm rot="16200000" flipH="1">
            <a:off x="4837113" y="3844925"/>
            <a:ext cx="1873250" cy="3175"/>
          </a:xfrm>
          <a:prstGeom prst="bentConnector3">
            <a:avLst>
              <a:gd name="adj1" fmla="val -34259"/>
            </a:avLst>
          </a:prstGeom>
          <a:noFill/>
          <a:ln w="9525">
            <a:solidFill>
              <a:schemeClr val="bg1"/>
            </a:solidFill>
            <a:miter lim="800000"/>
            <a:headEnd/>
            <a:tailEnd type="triangle" w="med" len="med"/>
          </a:ln>
        </p:spPr>
      </p:cxnSp>
      <p:sp>
        <p:nvSpPr>
          <p:cNvPr id="36929" name="Oval 65"/>
          <p:cNvSpPr>
            <a:spLocks noChangeArrowheads="1"/>
          </p:cNvSpPr>
          <p:nvPr/>
        </p:nvSpPr>
        <p:spPr bwMode="auto">
          <a:xfrm rot="1725046">
            <a:off x="5842000" y="4584700"/>
            <a:ext cx="1001713" cy="431800"/>
          </a:xfrm>
          <a:prstGeom prst="ellipse">
            <a:avLst/>
          </a:prstGeom>
          <a:solidFill>
            <a:schemeClr val="tx2"/>
          </a:solidFill>
          <a:ln w="9525">
            <a:noFill/>
            <a:round/>
            <a:headEnd/>
            <a:tailEnd/>
          </a:ln>
          <a:effectLst>
            <a:prstShdw prst="shdw17" dist="17961" dir="2700000">
              <a:schemeClr val="tx2">
                <a:gamma/>
                <a:shade val="60000"/>
                <a:invGamma/>
              </a:schemeClr>
            </a:prstShdw>
          </a:effectLst>
        </p:spPr>
        <p:txBody>
          <a:bodyPr anchor="ctr"/>
          <a:lstStyle/>
          <a:p>
            <a:pPr algn="ctr">
              <a:defRPr/>
            </a:pPr>
            <a:r>
              <a:rPr lang="en-US" sz="900" b="0">
                <a:solidFill>
                  <a:schemeClr val="tx1"/>
                </a:solidFill>
                <a:cs typeface="+mn-cs"/>
              </a:rPr>
              <a:t>TSOs will inform NRAs</a:t>
            </a:r>
          </a:p>
        </p:txBody>
      </p:sp>
      <p:sp>
        <p:nvSpPr>
          <p:cNvPr id="27680" name="Line 66"/>
          <p:cNvSpPr>
            <a:spLocks noChangeShapeType="1"/>
          </p:cNvSpPr>
          <p:nvPr/>
        </p:nvSpPr>
        <p:spPr bwMode="auto">
          <a:xfrm>
            <a:off x="7285038" y="2492375"/>
            <a:ext cx="0" cy="412750"/>
          </a:xfrm>
          <a:prstGeom prst="line">
            <a:avLst/>
          </a:prstGeom>
          <a:noFill/>
          <a:ln w="19050">
            <a:solidFill>
              <a:schemeClr val="accent1"/>
            </a:solidFill>
            <a:round/>
            <a:headEnd/>
            <a:tailEnd/>
          </a:ln>
        </p:spPr>
        <p:txBody>
          <a:bodyPr/>
          <a:lstStyle/>
          <a:p>
            <a:endParaRPr lang="es-ES"/>
          </a:p>
        </p:txBody>
      </p:sp>
      <p:sp>
        <p:nvSpPr>
          <p:cNvPr id="27681" name="AutoShape 67"/>
          <p:cNvSpPr>
            <a:spLocks/>
          </p:cNvSpPr>
          <p:nvPr/>
        </p:nvSpPr>
        <p:spPr bwMode="auto">
          <a:xfrm rot="5400000">
            <a:off x="6428582" y="1596231"/>
            <a:ext cx="215900" cy="1497013"/>
          </a:xfrm>
          <a:prstGeom prst="leftBrace">
            <a:avLst>
              <a:gd name="adj1" fmla="val 57782"/>
              <a:gd name="adj2" fmla="val 50000"/>
            </a:avLst>
          </a:prstGeom>
          <a:noFill/>
          <a:ln w="19050">
            <a:solidFill>
              <a:schemeClr val="accent1"/>
            </a:solidFill>
            <a:round/>
            <a:headEnd/>
            <a:tailEnd/>
          </a:ln>
        </p:spPr>
        <p:txBody>
          <a:bodyPr anchor="ctr">
            <a:spAutoFit/>
          </a:bodyPr>
          <a:lstStyle/>
          <a:p>
            <a:pPr algn="ctr"/>
            <a:endParaRPr lang="fr-FR"/>
          </a:p>
        </p:txBody>
      </p:sp>
      <p:sp>
        <p:nvSpPr>
          <p:cNvPr id="27682" name="Text Box 68"/>
          <p:cNvSpPr txBox="1">
            <a:spLocks noChangeArrowheads="1"/>
          </p:cNvSpPr>
          <p:nvPr/>
        </p:nvSpPr>
        <p:spPr bwMode="auto">
          <a:xfrm>
            <a:off x="5876925" y="1916113"/>
            <a:ext cx="1328738" cy="244475"/>
          </a:xfrm>
          <a:prstGeom prst="rect">
            <a:avLst/>
          </a:prstGeom>
          <a:noFill/>
          <a:ln w="9525" algn="ctr">
            <a:noFill/>
            <a:miter lim="800000"/>
            <a:headEnd/>
            <a:tailEnd/>
          </a:ln>
        </p:spPr>
        <p:txBody>
          <a:bodyPr>
            <a:spAutoFit/>
          </a:bodyPr>
          <a:lstStyle/>
          <a:p>
            <a:pPr algn="ctr">
              <a:spcBef>
                <a:spcPct val="50000"/>
              </a:spcBef>
            </a:pPr>
            <a:r>
              <a:rPr lang="en-US" sz="1000" b="0">
                <a:solidFill>
                  <a:schemeClr val="accent1"/>
                </a:solidFill>
              </a:rPr>
              <a:t>5  working days</a:t>
            </a:r>
          </a:p>
        </p:txBody>
      </p:sp>
      <p:sp>
        <p:nvSpPr>
          <p:cNvPr id="27683" name="Text Box 69"/>
          <p:cNvSpPr txBox="1">
            <a:spLocks noChangeArrowheads="1"/>
          </p:cNvSpPr>
          <p:nvPr/>
        </p:nvSpPr>
        <p:spPr bwMode="auto">
          <a:xfrm>
            <a:off x="5845175" y="981075"/>
            <a:ext cx="1150938" cy="657225"/>
          </a:xfrm>
          <a:prstGeom prst="rect">
            <a:avLst/>
          </a:prstGeom>
          <a:noFill/>
          <a:ln w="19050" algn="ctr">
            <a:solidFill>
              <a:schemeClr val="bg1"/>
            </a:solidFill>
            <a:miter lim="800000"/>
            <a:headEnd/>
            <a:tailEnd/>
          </a:ln>
        </p:spPr>
        <p:txBody>
          <a:bodyPr>
            <a:spAutoFit/>
          </a:bodyPr>
          <a:lstStyle/>
          <a:p>
            <a:pPr algn="ctr">
              <a:spcBef>
                <a:spcPct val="50000"/>
              </a:spcBef>
            </a:pPr>
            <a:r>
              <a:rPr lang="en-US" sz="900" b="0"/>
              <a:t>Shippers not accepting the reallocation  justify their refusal</a:t>
            </a:r>
          </a:p>
        </p:txBody>
      </p:sp>
      <p:cxnSp>
        <p:nvCxnSpPr>
          <p:cNvPr id="27684" name="AutoShape 70"/>
          <p:cNvCxnSpPr>
            <a:cxnSpLocks noChangeShapeType="1"/>
            <a:stCxn id="27682" idx="0"/>
            <a:endCxn id="27683" idx="2"/>
          </p:cNvCxnSpPr>
          <p:nvPr/>
        </p:nvCxnSpPr>
        <p:spPr bwMode="auto">
          <a:xfrm rot="5400000" flipH="1">
            <a:off x="6347619" y="1721644"/>
            <a:ext cx="268288" cy="120650"/>
          </a:xfrm>
          <a:prstGeom prst="bentConnector3">
            <a:avLst>
              <a:gd name="adj1" fmla="val 51481"/>
            </a:avLst>
          </a:prstGeom>
          <a:noFill/>
          <a:ln w="9525">
            <a:solidFill>
              <a:schemeClr val="bg1"/>
            </a:solidFill>
            <a:miter lim="800000"/>
            <a:headEnd/>
            <a:tailEnd type="triangle" w="med" len="med"/>
          </a:ln>
        </p:spPr>
      </p:cxnSp>
      <p:sp>
        <p:nvSpPr>
          <p:cNvPr id="27685" name="Line 73"/>
          <p:cNvSpPr>
            <a:spLocks noChangeShapeType="1"/>
          </p:cNvSpPr>
          <p:nvPr/>
        </p:nvSpPr>
        <p:spPr bwMode="auto">
          <a:xfrm>
            <a:off x="8604250" y="2497138"/>
            <a:ext cx="0" cy="412750"/>
          </a:xfrm>
          <a:prstGeom prst="line">
            <a:avLst/>
          </a:prstGeom>
          <a:noFill/>
          <a:ln w="19050">
            <a:solidFill>
              <a:schemeClr val="accent1"/>
            </a:solidFill>
            <a:round/>
            <a:headEnd/>
            <a:tailEnd/>
          </a:ln>
        </p:spPr>
        <p:txBody>
          <a:bodyPr/>
          <a:lstStyle/>
          <a:p>
            <a:endParaRPr lang="es-ES"/>
          </a:p>
        </p:txBody>
      </p:sp>
      <p:sp>
        <p:nvSpPr>
          <p:cNvPr id="27686" name="AutoShape 74"/>
          <p:cNvSpPr>
            <a:spLocks/>
          </p:cNvSpPr>
          <p:nvPr/>
        </p:nvSpPr>
        <p:spPr bwMode="auto">
          <a:xfrm rot="5400000">
            <a:off x="7844632" y="1697831"/>
            <a:ext cx="215900" cy="1303337"/>
          </a:xfrm>
          <a:prstGeom prst="leftBrace">
            <a:avLst>
              <a:gd name="adj1" fmla="val 50306"/>
              <a:gd name="adj2" fmla="val 50000"/>
            </a:avLst>
          </a:prstGeom>
          <a:noFill/>
          <a:ln w="19050">
            <a:solidFill>
              <a:schemeClr val="accent1"/>
            </a:solidFill>
            <a:round/>
            <a:headEnd/>
            <a:tailEnd/>
          </a:ln>
        </p:spPr>
        <p:txBody>
          <a:bodyPr anchor="ctr">
            <a:spAutoFit/>
          </a:bodyPr>
          <a:lstStyle/>
          <a:p>
            <a:pPr algn="ctr"/>
            <a:endParaRPr lang="fr-FR"/>
          </a:p>
        </p:txBody>
      </p:sp>
      <p:sp>
        <p:nvSpPr>
          <p:cNvPr id="27687" name="Text Box 75"/>
          <p:cNvSpPr txBox="1">
            <a:spLocks noChangeArrowheads="1"/>
          </p:cNvSpPr>
          <p:nvPr/>
        </p:nvSpPr>
        <p:spPr bwMode="auto">
          <a:xfrm>
            <a:off x="7275513" y="1920875"/>
            <a:ext cx="1328737" cy="244475"/>
          </a:xfrm>
          <a:prstGeom prst="rect">
            <a:avLst/>
          </a:prstGeom>
          <a:noFill/>
          <a:ln w="9525" algn="ctr">
            <a:noFill/>
            <a:miter lim="800000"/>
            <a:headEnd/>
            <a:tailEnd/>
          </a:ln>
        </p:spPr>
        <p:txBody>
          <a:bodyPr>
            <a:spAutoFit/>
          </a:bodyPr>
          <a:lstStyle/>
          <a:p>
            <a:pPr algn="ctr">
              <a:spcBef>
                <a:spcPct val="50000"/>
              </a:spcBef>
            </a:pPr>
            <a:r>
              <a:rPr lang="en-US" sz="1000" b="0">
                <a:solidFill>
                  <a:schemeClr val="accent1"/>
                </a:solidFill>
              </a:rPr>
              <a:t>3</a:t>
            </a:r>
            <a:r>
              <a:rPr lang="en-US" sz="1000">
                <a:solidFill>
                  <a:schemeClr val="accent1"/>
                </a:solidFill>
              </a:rPr>
              <a:t> </a:t>
            </a:r>
            <a:r>
              <a:rPr lang="en-US" sz="1000" b="0">
                <a:solidFill>
                  <a:schemeClr val="accent1"/>
                </a:solidFill>
              </a:rPr>
              <a:t> working days</a:t>
            </a:r>
          </a:p>
        </p:txBody>
      </p:sp>
      <p:sp>
        <p:nvSpPr>
          <p:cNvPr id="27688" name="AutoShape 76"/>
          <p:cNvSpPr>
            <a:spLocks noChangeArrowheads="1"/>
          </p:cNvSpPr>
          <p:nvPr/>
        </p:nvSpPr>
        <p:spPr bwMode="auto">
          <a:xfrm>
            <a:off x="7451725" y="3357563"/>
            <a:ext cx="1223963" cy="576262"/>
          </a:xfrm>
          <a:prstGeom prst="roundRect">
            <a:avLst>
              <a:gd name="adj" fmla="val 16667"/>
            </a:avLst>
          </a:prstGeom>
          <a:solidFill>
            <a:srgbClr val="CC3300"/>
          </a:solidFill>
          <a:ln w="9525" algn="ctr">
            <a:noFill/>
            <a:round/>
            <a:headEnd/>
            <a:tailEnd/>
          </a:ln>
          <a:effectLst>
            <a:prstShdw prst="shdw17" dist="17961" dir="2700000">
              <a:srgbClr val="7A1F00"/>
            </a:prstShdw>
          </a:effectLst>
        </p:spPr>
        <p:txBody>
          <a:bodyPr anchor="ctr"/>
          <a:lstStyle/>
          <a:p>
            <a:pPr algn="ctr"/>
            <a:r>
              <a:rPr lang="en-US" sz="900" b="0">
                <a:solidFill>
                  <a:schemeClr val="tx1"/>
                </a:solidFill>
              </a:rPr>
              <a:t>Final reallocation decision and communication to the shippers</a:t>
            </a:r>
          </a:p>
        </p:txBody>
      </p:sp>
      <p:cxnSp>
        <p:nvCxnSpPr>
          <p:cNvPr id="27689" name="AutoShape 77"/>
          <p:cNvCxnSpPr>
            <a:cxnSpLocks noChangeShapeType="1"/>
            <a:stCxn id="27685" idx="1"/>
            <a:endCxn id="27688" idx="0"/>
          </p:cNvCxnSpPr>
          <p:nvPr/>
        </p:nvCxnSpPr>
        <p:spPr bwMode="auto">
          <a:xfrm rot="-5400000" flipH="1" flipV="1">
            <a:off x="8110537" y="2863851"/>
            <a:ext cx="447675" cy="539750"/>
          </a:xfrm>
          <a:prstGeom prst="bentConnector3">
            <a:avLst>
              <a:gd name="adj1" fmla="val 46231"/>
            </a:avLst>
          </a:prstGeom>
          <a:noFill/>
          <a:ln w="9525">
            <a:solidFill>
              <a:schemeClr val="bg1"/>
            </a:solidFill>
            <a:miter lim="800000"/>
            <a:headEnd/>
            <a:tailEnd type="triangle" w="med" len="med"/>
          </a:ln>
        </p:spPr>
      </p:cxnSp>
      <p:sp>
        <p:nvSpPr>
          <p:cNvPr id="27690" name="Rectangle 2"/>
          <p:cNvSpPr>
            <a:spLocks noChangeArrowheads="1"/>
          </p:cNvSpPr>
          <p:nvPr/>
        </p:nvSpPr>
        <p:spPr bwMode="auto">
          <a:xfrm>
            <a:off x="611188" y="260350"/>
            <a:ext cx="8332787" cy="365125"/>
          </a:xfrm>
          <a:prstGeom prst="rect">
            <a:avLst/>
          </a:prstGeom>
          <a:noFill/>
          <a:ln w="9525">
            <a:noFill/>
            <a:miter lim="800000"/>
            <a:headEnd/>
            <a:tailEnd/>
          </a:ln>
        </p:spPr>
        <p:txBody>
          <a:bodyPr lIns="0" tIns="0" rIns="0" bIns="0" anchor="b"/>
          <a:lstStyle/>
          <a:p>
            <a:pPr defTabSz="571500" eaLnBrk="0" hangingPunct="0"/>
            <a:r>
              <a:rPr lang="en-GB" sz="2800"/>
              <a:t>Main deadlines</a:t>
            </a:r>
          </a:p>
        </p:txBody>
      </p:sp>
      <p:sp>
        <p:nvSpPr>
          <p:cNvPr id="36944" name="AutoShape 80"/>
          <p:cNvSpPr>
            <a:spLocks noChangeArrowheads="1"/>
          </p:cNvSpPr>
          <p:nvPr/>
        </p:nvSpPr>
        <p:spPr bwMode="auto">
          <a:xfrm>
            <a:off x="120650" y="971550"/>
            <a:ext cx="1223963" cy="576263"/>
          </a:xfrm>
          <a:prstGeom prst="roundRect">
            <a:avLst>
              <a:gd name="adj" fmla="val 16667"/>
            </a:avLst>
          </a:prstGeom>
          <a:solidFill>
            <a:schemeClr val="folHlink"/>
          </a:solidFill>
          <a:ln w="9525" algn="ctr">
            <a:noFill/>
            <a:round/>
            <a:headEnd/>
            <a:tailEnd/>
          </a:ln>
          <a:effectLst>
            <a:prstShdw prst="shdw17" dist="17961" dir="2700000">
              <a:schemeClr val="folHlink">
                <a:gamma/>
                <a:shade val="60000"/>
                <a:invGamma/>
              </a:schemeClr>
            </a:prstShdw>
          </a:effectLst>
        </p:spPr>
        <p:txBody>
          <a:bodyPr anchor="ctr"/>
          <a:lstStyle/>
          <a:p>
            <a:pPr algn="ctr">
              <a:defRPr/>
            </a:pPr>
            <a:r>
              <a:rPr lang="en-US" sz="900" b="0">
                <a:solidFill>
                  <a:schemeClr val="tx1"/>
                </a:solidFill>
              </a:rPr>
              <a:t>Shipper requests capacity  and the 3 conditions are fulfilled</a:t>
            </a:r>
          </a:p>
        </p:txBody>
      </p:sp>
      <p:cxnSp>
        <p:nvCxnSpPr>
          <p:cNvPr id="27692" name="AutoShape 81"/>
          <p:cNvCxnSpPr>
            <a:cxnSpLocks noChangeShapeType="1"/>
            <a:stCxn id="27650" idx="0"/>
            <a:endCxn id="36944" idx="2"/>
          </p:cNvCxnSpPr>
          <p:nvPr/>
        </p:nvCxnSpPr>
        <p:spPr bwMode="auto">
          <a:xfrm rot="5400000" flipH="1" flipV="1">
            <a:off x="-70643" y="1678781"/>
            <a:ext cx="933450" cy="671513"/>
          </a:xfrm>
          <a:prstGeom prst="bentConnector3">
            <a:avLst>
              <a:gd name="adj1" fmla="val 20051"/>
            </a:avLst>
          </a:prstGeom>
          <a:noFill/>
          <a:ln w="9525">
            <a:solidFill>
              <a:schemeClr val="bg1"/>
            </a:solidFill>
            <a:miter lim="800000"/>
            <a:headEnd/>
            <a:tailEnd type="triangle" w="med" len="med"/>
          </a:ln>
        </p:spPr>
      </p:cxnSp>
      <p:sp>
        <p:nvSpPr>
          <p:cNvPr id="36946" name="Oval 82"/>
          <p:cNvSpPr>
            <a:spLocks noChangeArrowheads="1"/>
          </p:cNvSpPr>
          <p:nvPr/>
        </p:nvSpPr>
        <p:spPr bwMode="auto">
          <a:xfrm rot="1725046">
            <a:off x="4211638" y="4386263"/>
            <a:ext cx="1001712" cy="431800"/>
          </a:xfrm>
          <a:prstGeom prst="ellipse">
            <a:avLst/>
          </a:prstGeom>
          <a:solidFill>
            <a:schemeClr val="tx2"/>
          </a:solidFill>
          <a:ln w="9525">
            <a:noFill/>
            <a:round/>
            <a:headEnd/>
            <a:tailEnd/>
          </a:ln>
          <a:effectLst>
            <a:prstShdw prst="shdw17" dist="17961" dir="2700000">
              <a:schemeClr val="tx2">
                <a:gamma/>
                <a:shade val="60000"/>
                <a:invGamma/>
              </a:schemeClr>
            </a:prstShdw>
          </a:effectLst>
        </p:spPr>
        <p:txBody>
          <a:bodyPr anchor="ctr"/>
          <a:lstStyle/>
          <a:p>
            <a:pPr algn="ctr">
              <a:defRPr/>
            </a:pPr>
            <a:r>
              <a:rPr lang="en-US" sz="900" b="0">
                <a:solidFill>
                  <a:schemeClr val="tx1"/>
                </a:solidFill>
                <a:cs typeface="+mn-cs"/>
              </a:rPr>
              <a:t>TSOs will inform NRAs</a:t>
            </a:r>
          </a:p>
        </p:txBody>
      </p:sp>
      <p:sp>
        <p:nvSpPr>
          <p:cNvPr id="27694" name="Text Box 63"/>
          <p:cNvSpPr txBox="1">
            <a:spLocks noChangeArrowheads="1"/>
          </p:cNvSpPr>
          <p:nvPr/>
        </p:nvSpPr>
        <p:spPr bwMode="auto">
          <a:xfrm>
            <a:off x="6810375" y="4921250"/>
            <a:ext cx="1079500" cy="1066800"/>
          </a:xfrm>
          <a:prstGeom prst="rect">
            <a:avLst/>
          </a:prstGeom>
          <a:noFill/>
          <a:ln w="19050" algn="ctr">
            <a:solidFill>
              <a:schemeClr val="bg1"/>
            </a:solidFill>
            <a:miter lim="800000"/>
            <a:headEnd/>
            <a:tailEnd/>
          </a:ln>
        </p:spPr>
        <p:txBody>
          <a:bodyPr>
            <a:spAutoFit/>
          </a:bodyPr>
          <a:lstStyle/>
          <a:p>
            <a:pPr algn="ctr">
              <a:spcBef>
                <a:spcPct val="50000"/>
              </a:spcBef>
            </a:pPr>
            <a:r>
              <a:rPr lang="en-US" sz="900" b="0"/>
              <a:t>TSOs will recalculate (if needed) and</a:t>
            </a:r>
            <a:r>
              <a:rPr lang="en-US" sz="900" b="0">
                <a:solidFill>
                  <a:srgbClr val="FF0000"/>
                </a:solidFill>
              </a:rPr>
              <a:t> </a:t>
            </a:r>
            <a:r>
              <a:rPr lang="en-US" sz="900" b="0"/>
              <a:t>communicate the shippers the new reallocation of capacity</a:t>
            </a:r>
          </a:p>
        </p:txBody>
      </p:sp>
      <p:sp>
        <p:nvSpPr>
          <p:cNvPr id="50" name="Oval 65"/>
          <p:cNvSpPr>
            <a:spLocks noChangeArrowheads="1"/>
          </p:cNvSpPr>
          <p:nvPr/>
        </p:nvSpPr>
        <p:spPr bwMode="auto">
          <a:xfrm rot="1725046">
            <a:off x="7416800" y="4722813"/>
            <a:ext cx="1001713" cy="431800"/>
          </a:xfrm>
          <a:prstGeom prst="ellipse">
            <a:avLst/>
          </a:prstGeom>
          <a:solidFill>
            <a:schemeClr val="tx2"/>
          </a:solidFill>
          <a:ln w="9525">
            <a:noFill/>
            <a:round/>
            <a:headEnd/>
            <a:tailEnd/>
          </a:ln>
          <a:effectLst>
            <a:prstShdw prst="shdw17" dist="17961" dir="2700000">
              <a:schemeClr val="tx2">
                <a:gamma/>
                <a:shade val="60000"/>
                <a:invGamma/>
              </a:schemeClr>
            </a:prstShdw>
          </a:effectLst>
        </p:spPr>
        <p:txBody>
          <a:bodyPr anchor="ctr"/>
          <a:lstStyle/>
          <a:p>
            <a:pPr algn="ctr">
              <a:defRPr/>
            </a:pPr>
            <a:r>
              <a:rPr lang="en-US" sz="900" b="0">
                <a:solidFill>
                  <a:schemeClr val="tx1"/>
                </a:solidFill>
                <a:cs typeface="+mn-cs"/>
              </a:rPr>
              <a:t>TSOs will inform NRAs</a:t>
            </a:r>
          </a:p>
        </p:txBody>
      </p:sp>
      <p:cxnSp>
        <p:nvCxnSpPr>
          <p:cNvPr id="27696" name="AutoShape 64"/>
          <p:cNvCxnSpPr>
            <a:cxnSpLocks noChangeShapeType="1"/>
          </p:cNvCxnSpPr>
          <p:nvPr/>
        </p:nvCxnSpPr>
        <p:spPr bwMode="auto">
          <a:xfrm rot="16200000" flipH="1">
            <a:off x="6492875" y="4025900"/>
            <a:ext cx="1625600" cy="0"/>
          </a:xfrm>
          <a:prstGeom prst="bentConnector3">
            <a:avLst>
              <a:gd name="adj1" fmla="val 50000"/>
            </a:avLst>
          </a:prstGeom>
          <a:noFill/>
          <a:ln w="9525">
            <a:solidFill>
              <a:schemeClr val="bg1"/>
            </a:solidFill>
            <a:miter lim="800000"/>
            <a:headEnd/>
            <a:tailEnd type="triangle" w="med" len="med"/>
          </a:ln>
        </p:spPr>
      </p:cxnSp>
      <p:sp>
        <p:nvSpPr>
          <p:cNvPr id="27697" name="ZoneTexte 66"/>
          <p:cNvSpPr txBox="1">
            <a:spLocks noChangeArrowheads="1"/>
          </p:cNvSpPr>
          <p:nvPr/>
        </p:nvSpPr>
        <p:spPr bwMode="auto">
          <a:xfrm>
            <a:off x="8650288" y="765175"/>
            <a:ext cx="458787" cy="1727200"/>
          </a:xfrm>
          <a:prstGeom prst="rect">
            <a:avLst/>
          </a:prstGeom>
          <a:solidFill>
            <a:srgbClr val="DDDDDD"/>
          </a:solidFill>
          <a:ln w="9525">
            <a:noFill/>
            <a:miter lim="800000"/>
            <a:headEnd/>
            <a:tailEnd/>
          </a:ln>
        </p:spPr>
        <p:txBody>
          <a:bodyPr vert="eaVert">
            <a:spAutoFit/>
          </a:bodyPr>
          <a:lstStyle/>
          <a:p>
            <a:pPr algn="ctr"/>
            <a:r>
              <a:rPr lang="en-US"/>
              <a:t>Shippers</a:t>
            </a:r>
          </a:p>
        </p:txBody>
      </p:sp>
      <p:sp>
        <p:nvSpPr>
          <p:cNvPr id="27698" name="ZoneTexte 67"/>
          <p:cNvSpPr txBox="1">
            <a:spLocks noChangeArrowheads="1"/>
          </p:cNvSpPr>
          <p:nvPr/>
        </p:nvSpPr>
        <p:spPr bwMode="auto">
          <a:xfrm>
            <a:off x="8650288" y="2997200"/>
            <a:ext cx="458787" cy="3024188"/>
          </a:xfrm>
          <a:prstGeom prst="rect">
            <a:avLst/>
          </a:prstGeom>
          <a:solidFill>
            <a:srgbClr val="66CCFF"/>
          </a:solidFill>
          <a:ln w="9525">
            <a:noFill/>
            <a:miter lim="800000"/>
            <a:headEnd/>
            <a:tailEnd/>
          </a:ln>
        </p:spPr>
        <p:txBody>
          <a:bodyPr vert="eaVert">
            <a:spAutoFit/>
          </a:bodyPr>
          <a:lstStyle/>
          <a:p>
            <a:pPr algn="ctr"/>
            <a:r>
              <a:rPr lang="en-US"/>
              <a:t>TSOs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Grp="1" noChangeArrowheads="1"/>
          </p:cNvSpPr>
          <p:nvPr>
            <p:ph type="body" idx="4294967295"/>
          </p:nvPr>
        </p:nvSpPr>
        <p:spPr>
          <a:xfrm>
            <a:off x="611188" y="779463"/>
            <a:ext cx="8332787" cy="4594225"/>
          </a:xfrm>
        </p:spPr>
        <p:txBody>
          <a:bodyPr/>
          <a:lstStyle/>
          <a:p>
            <a:pPr marL="266700" indent="-266700" algn="just">
              <a:lnSpc>
                <a:spcPct val="110000"/>
              </a:lnSpc>
              <a:spcBef>
                <a:spcPct val="30000"/>
              </a:spcBef>
              <a:spcAft>
                <a:spcPct val="30000"/>
              </a:spcAft>
              <a:buSzTx/>
              <a:buFont typeface="Wingdings" pitchFamily="2" charset="2"/>
              <a:buChar char="§"/>
              <a:tabLst>
                <a:tab pos="266700" algn="l"/>
                <a:tab pos="542925" algn="l"/>
              </a:tabLst>
            </a:pPr>
            <a:r>
              <a:rPr lang="en-US" sz="1800" dirty="0" smtClean="0"/>
              <a:t>The reasons to refused the reallocation of capacity claimed by shippers might be one of the following:</a:t>
            </a:r>
          </a:p>
          <a:p>
            <a:pPr marL="993775" lvl="1" algn="just">
              <a:lnSpc>
                <a:spcPct val="110000"/>
              </a:lnSpc>
              <a:spcBef>
                <a:spcPct val="30000"/>
              </a:spcBef>
              <a:spcAft>
                <a:spcPct val="30000"/>
              </a:spcAft>
              <a:buSzTx/>
              <a:buFont typeface="Wingdings" pitchFamily="2" charset="2"/>
              <a:buChar char="§"/>
              <a:tabLst>
                <a:tab pos="266700" algn="l"/>
                <a:tab pos="542925" algn="l"/>
              </a:tabLst>
            </a:pPr>
            <a:r>
              <a:rPr lang="en-US" sz="1600" dirty="0" smtClean="0"/>
              <a:t>the existence of Public Service Obligation </a:t>
            </a:r>
            <a:r>
              <a:rPr lang="en-US" sz="1600" u="sng" dirty="0" smtClean="0"/>
              <a:t>(PSO), </a:t>
            </a:r>
            <a:r>
              <a:rPr lang="en-US" sz="1600" dirty="0" smtClean="0"/>
              <a:t>and/or</a:t>
            </a:r>
          </a:p>
          <a:p>
            <a:pPr marL="993775" lvl="1" algn="just">
              <a:lnSpc>
                <a:spcPct val="110000"/>
              </a:lnSpc>
              <a:spcBef>
                <a:spcPct val="30000"/>
              </a:spcBef>
              <a:spcAft>
                <a:spcPct val="30000"/>
              </a:spcAft>
              <a:buSzTx/>
              <a:buFont typeface="Wingdings" pitchFamily="2" charset="2"/>
              <a:buChar char="§"/>
              <a:tabLst>
                <a:tab pos="266700" algn="l"/>
                <a:tab pos="542925" algn="l"/>
              </a:tabLst>
            </a:pPr>
            <a:r>
              <a:rPr lang="en-US" sz="1600" dirty="0" smtClean="0"/>
              <a:t>the </a:t>
            </a:r>
            <a:r>
              <a:rPr lang="en-US" sz="1600" u="sng" dirty="0" smtClean="0"/>
              <a:t>existence of provisions in a supply or procurement contract </a:t>
            </a:r>
            <a:r>
              <a:rPr lang="en-US" sz="1600" dirty="0" smtClean="0"/>
              <a:t>that is in force or that is to come into force in the near future; and/or</a:t>
            </a:r>
          </a:p>
          <a:p>
            <a:pPr marL="993775" lvl="1" algn="just">
              <a:lnSpc>
                <a:spcPct val="110000"/>
              </a:lnSpc>
              <a:spcBef>
                <a:spcPct val="30000"/>
              </a:spcBef>
              <a:spcAft>
                <a:spcPct val="30000"/>
              </a:spcAft>
              <a:buSzTx/>
              <a:buFont typeface="Wingdings" pitchFamily="2" charset="2"/>
              <a:buChar char="§"/>
              <a:tabLst>
                <a:tab pos="266700" algn="l"/>
                <a:tab pos="542925" algn="l"/>
              </a:tabLst>
            </a:pPr>
            <a:r>
              <a:rPr lang="en-US" sz="1600" dirty="0" smtClean="0"/>
              <a:t>the existence of </a:t>
            </a:r>
            <a:r>
              <a:rPr lang="en-US" sz="1600" u="sng" dirty="0" smtClean="0"/>
              <a:t>exceptional and temporary circumstances </a:t>
            </a:r>
            <a:r>
              <a:rPr lang="en-US" sz="1600" dirty="0" smtClean="0"/>
              <a:t>justifying why the network user may keep the capacity for which the TSOs have requested reassignment.</a:t>
            </a:r>
          </a:p>
          <a:p>
            <a:pPr marL="266700" indent="-266700" algn="just">
              <a:lnSpc>
                <a:spcPct val="110000"/>
              </a:lnSpc>
              <a:spcBef>
                <a:spcPct val="30000"/>
              </a:spcBef>
              <a:spcAft>
                <a:spcPct val="30000"/>
              </a:spcAft>
              <a:buSzTx/>
              <a:buFont typeface="Wingdings" pitchFamily="2" charset="2"/>
              <a:buChar char="§"/>
              <a:tabLst>
                <a:tab pos="266700" algn="l"/>
                <a:tab pos="542925" algn="l"/>
              </a:tabLst>
            </a:pPr>
            <a:r>
              <a:rPr lang="en-US" sz="1800" dirty="0" smtClean="0"/>
              <a:t>Nevertheless all reason to refuse a reallocation must be dully justify vis-à-vis of </a:t>
            </a:r>
            <a:r>
              <a:rPr lang="en-US" sz="1800" dirty="0" smtClean="0"/>
              <a:t>TSOs </a:t>
            </a:r>
            <a:r>
              <a:rPr lang="en-US" sz="1800" dirty="0" smtClean="0"/>
              <a:t>and NRAs.</a:t>
            </a:r>
          </a:p>
        </p:txBody>
      </p:sp>
      <p:sp>
        <p:nvSpPr>
          <p:cNvPr id="28674" name="Rectangle 2"/>
          <p:cNvSpPr>
            <a:spLocks noChangeArrowheads="1"/>
          </p:cNvSpPr>
          <p:nvPr/>
        </p:nvSpPr>
        <p:spPr bwMode="auto">
          <a:xfrm>
            <a:off x="642938" y="260350"/>
            <a:ext cx="8332787" cy="365125"/>
          </a:xfrm>
          <a:prstGeom prst="rect">
            <a:avLst/>
          </a:prstGeom>
          <a:noFill/>
          <a:ln w="9525">
            <a:noFill/>
            <a:miter lim="800000"/>
            <a:headEnd/>
            <a:tailEnd/>
          </a:ln>
        </p:spPr>
        <p:txBody>
          <a:bodyPr lIns="0" tIns="0" rIns="0" bIns="0" anchor="b"/>
          <a:lstStyle/>
          <a:p>
            <a:pPr defTabSz="571500" eaLnBrk="0" hangingPunct="0"/>
            <a:r>
              <a:rPr lang="en-GB" sz="2800"/>
              <a:t>Reasons to refuse the reallocation</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Grp="1" noChangeArrowheads="1"/>
          </p:cNvSpPr>
          <p:nvPr>
            <p:ph type="body" idx="4294967295"/>
          </p:nvPr>
        </p:nvSpPr>
        <p:spPr>
          <a:xfrm>
            <a:off x="611188" y="1124744"/>
            <a:ext cx="8332787" cy="4248944"/>
          </a:xfrm>
        </p:spPr>
        <p:txBody>
          <a:bodyPr/>
          <a:lstStyle/>
          <a:p>
            <a:pPr marL="266700" indent="-266700" algn="just">
              <a:lnSpc>
                <a:spcPct val="110000"/>
              </a:lnSpc>
              <a:spcBef>
                <a:spcPct val="30000"/>
              </a:spcBef>
              <a:spcAft>
                <a:spcPct val="30000"/>
              </a:spcAft>
              <a:buSzTx/>
              <a:buFont typeface="Wingdings" pitchFamily="2" charset="2"/>
              <a:buChar char="§"/>
              <a:tabLst>
                <a:tab pos="266700" algn="l"/>
                <a:tab pos="542925" algn="l"/>
              </a:tabLst>
            </a:pPr>
            <a:r>
              <a:rPr lang="en-US" sz="2000" dirty="0" smtClean="0"/>
              <a:t>Final adjustments of the proposal UIOLI </a:t>
            </a:r>
            <a:r>
              <a:rPr lang="en-US" sz="2000" dirty="0" smtClean="0"/>
              <a:t>LT, accordingly to the result of CAM and CMP Comitology process.</a:t>
            </a:r>
            <a:endParaRPr lang="en-US" sz="2000" dirty="0" smtClean="0"/>
          </a:p>
          <a:p>
            <a:pPr marL="457200" lvl="1" indent="-266700" algn="just">
              <a:lnSpc>
                <a:spcPct val="110000"/>
              </a:lnSpc>
              <a:spcBef>
                <a:spcPct val="30000"/>
              </a:spcBef>
              <a:spcAft>
                <a:spcPct val="30000"/>
              </a:spcAft>
              <a:buSzTx/>
              <a:buFont typeface="Arial" pitchFamily="34" charset="0"/>
              <a:buChar char="•"/>
              <a:tabLst>
                <a:tab pos="266700" algn="l"/>
                <a:tab pos="542925" algn="l"/>
              </a:tabLst>
            </a:pPr>
            <a:r>
              <a:rPr lang="en-US" sz="2000" dirty="0" smtClean="0"/>
              <a:t>Approval by the NRAs, of the harmonized proposal for the UIOLI LT.</a:t>
            </a:r>
          </a:p>
          <a:p>
            <a:pPr marL="457200" lvl="1" indent="-266700" algn="just">
              <a:lnSpc>
                <a:spcPct val="110000"/>
              </a:lnSpc>
              <a:spcBef>
                <a:spcPct val="30000"/>
              </a:spcBef>
              <a:spcAft>
                <a:spcPct val="30000"/>
              </a:spcAft>
              <a:buSzTx/>
              <a:buFont typeface="Arial" pitchFamily="34" charset="0"/>
              <a:buChar char="•"/>
              <a:tabLst>
                <a:tab pos="266700" algn="l"/>
                <a:tab pos="542925" algn="l"/>
              </a:tabLst>
            </a:pPr>
            <a:r>
              <a:rPr lang="en-US" sz="2000" dirty="0" smtClean="0"/>
              <a:t>Application by the TSOs of harmonized UIOLI LT.</a:t>
            </a:r>
          </a:p>
          <a:p>
            <a:pPr marL="266700" indent="-266700" algn="just">
              <a:lnSpc>
                <a:spcPct val="110000"/>
              </a:lnSpc>
              <a:spcBef>
                <a:spcPct val="30000"/>
              </a:spcBef>
              <a:spcAft>
                <a:spcPct val="30000"/>
              </a:spcAft>
              <a:buSzTx/>
              <a:buFont typeface="Wingdings" pitchFamily="2" charset="2"/>
              <a:buChar char="§"/>
              <a:tabLst>
                <a:tab pos="266700" algn="l"/>
                <a:tab pos="542925" algn="l"/>
              </a:tabLst>
            </a:pPr>
            <a:r>
              <a:rPr lang="en-US" sz="2000" dirty="0" smtClean="0"/>
              <a:t>Continue with the harmonization of others CMP procedures.</a:t>
            </a:r>
          </a:p>
        </p:txBody>
      </p:sp>
      <p:sp>
        <p:nvSpPr>
          <p:cNvPr id="28674" name="Rectangle 2"/>
          <p:cNvSpPr>
            <a:spLocks noChangeArrowheads="1"/>
          </p:cNvSpPr>
          <p:nvPr/>
        </p:nvSpPr>
        <p:spPr bwMode="auto">
          <a:xfrm>
            <a:off x="642938" y="260350"/>
            <a:ext cx="8332787" cy="365125"/>
          </a:xfrm>
          <a:prstGeom prst="rect">
            <a:avLst/>
          </a:prstGeom>
          <a:noFill/>
          <a:ln w="9525">
            <a:noFill/>
            <a:miter lim="800000"/>
            <a:headEnd/>
            <a:tailEnd/>
          </a:ln>
        </p:spPr>
        <p:txBody>
          <a:bodyPr lIns="0" tIns="0" rIns="0" bIns="0" anchor="b"/>
          <a:lstStyle/>
          <a:p>
            <a:pPr defTabSz="571500" eaLnBrk="0" hangingPunct="0"/>
            <a:r>
              <a:rPr lang="en-GB" sz="2800" dirty="0" smtClean="0"/>
              <a:t>Next Steps</a:t>
            </a:r>
            <a:endParaRPr lang="en-GB" sz="28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7 Título"/>
          <p:cNvSpPr>
            <a:spLocks noGrp="1"/>
          </p:cNvSpPr>
          <p:nvPr>
            <p:ph type="ctrTitle" sz="quarter" idx="4294967295"/>
          </p:nvPr>
        </p:nvSpPr>
        <p:spPr>
          <a:xfrm>
            <a:off x="811213" y="2881313"/>
            <a:ext cx="7524750" cy="809625"/>
          </a:xfrm>
        </p:spPr>
        <p:txBody>
          <a:bodyPr/>
          <a:lstStyle/>
          <a:p>
            <a:pPr algn="ctr"/>
            <a:r>
              <a:rPr lang="en-GB" sz="3600" smtClean="0"/>
              <a:t>Thank you for your attention!</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42938" y="260350"/>
            <a:ext cx="8332787" cy="365125"/>
          </a:xfrm>
        </p:spPr>
        <p:txBody>
          <a:bodyPr/>
          <a:lstStyle/>
          <a:p>
            <a:r>
              <a:rPr lang="en-GB" smtClean="0"/>
              <a:t>Introduction</a:t>
            </a:r>
          </a:p>
        </p:txBody>
      </p:sp>
      <p:sp>
        <p:nvSpPr>
          <p:cNvPr id="92163" name="Text Box 3"/>
          <p:cNvSpPr txBox="1">
            <a:spLocks noChangeArrowheads="1"/>
          </p:cNvSpPr>
          <p:nvPr/>
        </p:nvSpPr>
        <p:spPr bwMode="auto">
          <a:xfrm>
            <a:off x="611188" y="908050"/>
            <a:ext cx="8281987" cy="289310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just">
              <a:lnSpc>
                <a:spcPct val="110000"/>
              </a:lnSpc>
              <a:spcBef>
                <a:spcPct val="35000"/>
              </a:spcBef>
              <a:spcAft>
                <a:spcPct val="35000"/>
              </a:spcAft>
            </a:pPr>
            <a:r>
              <a:rPr lang="en-US" sz="2000" b="0" dirty="0"/>
              <a:t>At the 15</a:t>
            </a:r>
            <a:r>
              <a:rPr lang="en-US" sz="2000" b="0" baseline="30000" dirty="0"/>
              <a:t>th</a:t>
            </a:r>
            <a:r>
              <a:rPr lang="en-US" sz="2000" b="0" dirty="0"/>
              <a:t> Implementation Group meeting of the South Gas Regional Initiative that took place on 19</a:t>
            </a:r>
            <a:r>
              <a:rPr lang="en-US" sz="2000" b="0" baseline="30000" dirty="0"/>
              <a:t>th</a:t>
            </a:r>
            <a:r>
              <a:rPr lang="en-US" sz="2000" b="0" dirty="0"/>
              <a:t> October 2010, French, Portuguese and Spanish TSOs were asked to start working in the </a:t>
            </a:r>
            <a:r>
              <a:rPr lang="en-US" sz="2000" b="0" dirty="0" smtClean="0"/>
              <a:t>harmonization </a:t>
            </a:r>
            <a:r>
              <a:rPr lang="en-US" sz="2000" b="0" dirty="0"/>
              <a:t>of the Congestion Management Procedures according to what is being discussed in Europe. The mandate includes two parts:</a:t>
            </a:r>
          </a:p>
          <a:p>
            <a:pPr marL="804863" lvl="1" indent="-357188" algn="just">
              <a:lnSpc>
                <a:spcPct val="110000"/>
              </a:lnSpc>
              <a:spcBef>
                <a:spcPct val="35000"/>
              </a:spcBef>
              <a:spcAft>
                <a:spcPct val="35000"/>
              </a:spcAft>
              <a:buClr>
                <a:schemeClr val="tx2"/>
              </a:buClr>
              <a:buFont typeface="Arial" pitchFamily="34" charset="0"/>
              <a:buChar char="•"/>
            </a:pPr>
            <a:r>
              <a:rPr lang="en-US" sz="2000" b="0" dirty="0" smtClean="0"/>
              <a:t>Description </a:t>
            </a:r>
            <a:r>
              <a:rPr lang="en-US" sz="2000" b="0" dirty="0"/>
              <a:t>of current CMP in France, Portugal and Spain.</a:t>
            </a:r>
          </a:p>
          <a:p>
            <a:pPr marL="804863" lvl="1" indent="-357188" algn="just">
              <a:lnSpc>
                <a:spcPct val="110000"/>
              </a:lnSpc>
              <a:spcBef>
                <a:spcPct val="35000"/>
              </a:spcBef>
              <a:spcAft>
                <a:spcPct val="35000"/>
              </a:spcAft>
              <a:buClr>
                <a:schemeClr val="tx2"/>
              </a:buClr>
              <a:buFont typeface="Arial" pitchFamily="34" charset="0"/>
              <a:buChar char="•"/>
            </a:pPr>
            <a:r>
              <a:rPr lang="en-US" sz="2000" b="0" dirty="0" smtClean="0"/>
              <a:t>Proposal </a:t>
            </a:r>
            <a:r>
              <a:rPr lang="en-US" sz="2000" b="0" dirty="0"/>
              <a:t>for </a:t>
            </a:r>
            <a:r>
              <a:rPr lang="en-US" sz="2000" b="0" dirty="0" smtClean="0"/>
              <a:t>harmonization.</a:t>
            </a:r>
            <a:endParaRPr lang="es-ES" b="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642938" y="260350"/>
            <a:ext cx="8332787" cy="365125"/>
          </a:xfrm>
        </p:spPr>
        <p:txBody>
          <a:bodyPr/>
          <a:lstStyle/>
          <a:p>
            <a:r>
              <a:rPr lang="en-GB" smtClean="0"/>
              <a:t>CMP country analysis</a:t>
            </a:r>
          </a:p>
        </p:txBody>
      </p:sp>
      <p:graphicFrame>
        <p:nvGraphicFramePr>
          <p:cNvPr id="7271" name="Group 103"/>
          <p:cNvGraphicFramePr>
            <a:graphicFrameLocks noGrp="1"/>
          </p:cNvGraphicFramePr>
          <p:nvPr/>
        </p:nvGraphicFramePr>
        <p:xfrm>
          <a:off x="179388" y="1365250"/>
          <a:ext cx="8602662" cy="3576894"/>
        </p:xfrm>
        <a:graphic>
          <a:graphicData uri="http://schemas.openxmlformats.org/drawingml/2006/table">
            <a:tbl>
              <a:tblPr/>
              <a:tblGrid>
                <a:gridCol w="1296987"/>
                <a:gridCol w="3705225"/>
                <a:gridCol w="1152525"/>
                <a:gridCol w="1008063"/>
                <a:gridCol w="720725"/>
                <a:gridCol w="719137"/>
              </a:tblGrid>
              <a:tr h="217488">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2000" b="0" i="0" u="none" strike="noStrike" cap="none" normalizeH="0" baseline="0" dirty="0" smtClean="0">
                        <a:ln>
                          <a:noFill/>
                        </a:ln>
                        <a:solidFill>
                          <a:schemeClr val="bg1"/>
                        </a:solidFill>
                        <a:effectLst/>
                        <a:latin typeface="Arial" charset="0"/>
                      </a:endParaRPr>
                    </a:p>
                  </a:txBody>
                  <a:tcPr horzOverflow="overflow">
                    <a:lnL>
                      <a:noFill/>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r>
                        <a:rPr kumimoji="0" lang="en-US" sz="1600" b="1" i="0" u="none" strike="noStrike" cap="none" normalizeH="0" baseline="0" smtClean="0">
                          <a:ln>
                            <a:noFill/>
                          </a:ln>
                          <a:solidFill>
                            <a:schemeClr val="tx1"/>
                          </a:solidFill>
                          <a:effectLst/>
                          <a:latin typeface="Arial" charset="0"/>
                        </a:rPr>
                        <a:t>Method</a:t>
                      </a: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r>
                        <a:rPr kumimoji="0" lang="en-US" sz="1600" b="1" i="0" u="none" strike="noStrike" cap="none" normalizeH="0" baseline="0" smtClean="0">
                          <a:ln>
                            <a:noFill/>
                          </a:ln>
                          <a:solidFill>
                            <a:schemeClr val="tx1"/>
                          </a:solidFill>
                          <a:effectLst/>
                          <a:latin typeface="Arial" charset="0"/>
                        </a:rPr>
                        <a:t>Enagás / Naturgás</a:t>
                      </a: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r>
                        <a:rPr kumimoji="0" lang="en-US" sz="1600" b="1" i="0" u="none" strike="noStrike" cap="none" normalizeH="0" baseline="0" smtClean="0">
                          <a:ln>
                            <a:noFill/>
                          </a:ln>
                          <a:solidFill>
                            <a:schemeClr val="tx1"/>
                          </a:solidFill>
                          <a:effectLst/>
                          <a:latin typeface="Arial" charset="0"/>
                        </a:rPr>
                        <a:t>GRTgaz</a:t>
                      </a: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r>
                        <a:rPr kumimoji="0" lang="en-US" sz="1600" b="1" i="0" u="none" strike="noStrike" cap="none" normalizeH="0" baseline="0" smtClean="0">
                          <a:ln>
                            <a:noFill/>
                          </a:ln>
                          <a:solidFill>
                            <a:schemeClr val="tx1"/>
                          </a:solidFill>
                          <a:effectLst/>
                          <a:latin typeface="Arial" charset="0"/>
                        </a:rPr>
                        <a:t>REN</a:t>
                      </a:r>
                      <a:r>
                        <a:rPr kumimoji="0" lang="en-US" sz="900" b="1" i="0" u="none" strike="noStrike" cap="none" normalizeH="0" baseline="100000" smtClean="0">
                          <a:ln>
                            <a:noFill/>
                          </a:ln>
                          <a:solidFill>
                            <a:schemeClr val="tx1"/>
                          </a:solidFill>
                          <a:effectLst/>
                          <a:latin typeface="Arial" charset="0"/>
                        </a:rPr>
                        <a:t>(*)</a:t>
                      </a: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r>
                        <a:rPr kumimoji="0" lang="en-US" sz="1600" b="1" i="0" u="none" strike="noStrike" cap="none" normalizeH="0" baseline="0" smtClean="0">
                          <a:ln>
                            <a:noFill/>
                          </a:ln>
                          <a:solidFill>
                            <a:schemeClr val="tx1"/>
                          </a:solidFill>
                          <a:effectLst/>
                          <a:latin typeface="Arial" charset="0"/>
                        </a:rPr>
                        <a:t>TIGF</a:t>
                      </a: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r>
              <a:tr h="427038">
                <a:tc rowSpan="4">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r>
                        <a:rPr kumimoji="0" lang="en-US" sz="2000" b="0" i="0" u="none" strike="noStrike" cap="none" normalizeH="0" baseline="0" smtClean="0">
                          <a:ln>
                            <a:noFill/>
                          </a:ln>
                          <a:solidFill>
                            <a:schemeClr val="tx1"/>
                          </a:solidFill>
                          <a:effectLst/>
                          <a:latin typeface="Arial" charset="0"/>
                        </a:rPr>
                        <a:t>CMPs EU proposal</a:t>
                      </a:r>
                    </a:p>
                  </a:txBody>
                  <a:tcPr marL="90000" marR="90000"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r>
                        <a:rPr kumimoji="0" lang="en-US" sz="1600" b="0" i="0" u="none" strike="noStrike" cap="none" normalizeH="0" baseline="0" dirty="0" smtClean="0">
                          <a:ln>
                            <a:noFill/>
                          </a:ln>
                          <a:solidFill>
                            <a:schemeClr val="bg1"/>
                          </a:solidFill>
                          <a:effectLst/>
                          <a:latin typeface="Arial" charset="0"/>
                        </a:rPr>
                        <a:t>Oversubscription &amp; buy-back</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07988">
                <a:tc vMerge="1">
                  <a:txBody>
                    <a:bodyPr/>
                    <a:lstStyle/>
                    <a:p>
                      <a:endParaRPr lang="fr-FR"/>
                    </a:p>
                  </a:txBody>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r>
                        <a:rPr kumimoji="0" lang="en-US" sz="1600" b="0" i="0" u="none" strike="noStrike" cap="none" normalizeH="0" baseline="0" smtClean="0">
                          <a:ln>
                            <a:noFill/>
                          </a:ln>
                          <a:solidFill>
                            <a:schemeClr val="bg1"/>
                          </a:solidFill>
                          <a:effectLst/>
                          <a:latin typeface="Arial" charset="0"/>
                        </a:rPr>
                        <a:t>Surrender of booked capacity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31800">
                <a:tc vMerge="1">
                  <a:txBody>
                    <a:bodyPr/>
                    <a:lstStyle/>
                    <a:p>
                      <a:endParaRPr lang="fr-FR"/>
                    </a:p>
                  </a:txBody>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r>
                        <a:rPr kumimoji="0" lang="en-US" sz="1600" b="0" i="0" u="none" strike="noStrike" cap="none" normalizeH="0" baseline="0" smtClean="0">
                          <a:ln>
                            <a:noFill/>
                          </a:ln>
                          <a:solidFill>
                            <a:schemeClr val="bg1"/>
                          </a:solidFill>
                          <a:effectLst/>
                          <a:latin typeface="Arial" charset="0"/>
                        </a:rPr>
                        <a:t>Firm day-ahead UIOLI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31800">
                <a:tc vMerge="1">
                  <a:txBody>
                    <a:bodyPr/>
                    <a:lstStyle/>
                    <a:p>
                      <a:endParaRPr lang="fr-FR"/>
                    </a:p>
                  </a:txBody>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r>
                        <a:rPr kumimoji="0" lang="en-US" sz="1600" b="0" i="0" u="none" strike="noStrike" cap="none" normalizeH="0" baseline="0" smtClean="0">
                          <a:ln>
                            <a:noFill/>
                          </a:ln>
                          <a:solidFill>
                            <a:schemeClr val="bg1"/>
                          </a:solidFill>
                          <a:effectLst/>
                          <a:latin typeface="Arial" charset="0"/>
                        </a:rPr>
                        <a:t>Long-term UIOLI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33388">
                <a:tc rowSpan="3">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r>
                        <a:rPr kumimoji="0" lang="en-US" sz="2000" b="0" i="0" u="none" strike="noStrike" cap="none" normalizeH="0" baseline="0" smtClean="0">
                          <a:ln>
                            <a:noFill/>
                          </a:ln>
                          <a:solidFill>
                            <a:schemeClr val="tx1"/>
                          </a:solidFill>
                          <a:effectLst/>
                          <a:latin typeface="Arial" charset="0"/>
                        </a:rPr>
                        <a:t>Other CMPs</a:t>
                      </a:r>
                    </a:p>
                  </a:txBody>
                  <a:tcPr marL="90000" marR="90000"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r>
                        <a:rPr kumimoji="0" lang="en-US" sz="1600" b="0" i="0" u="none" strike="noStrike" cap="none" normalizeH="0" baseline="0" smtClean="0">
                          <a:ln>
                            <a:noFill/>
                          </a:ln>
                          <a:solidFill>
                            <a:schemeClr val="bg1"/>
                          </a:solidFill>
                          <a:effectLst/>
                          <a:latin typeface="Arial" charset="0"/>
                        </a:rPr>
                        <a:t>Interruptible UIOLI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31800">
                <a:tc vMerge="1">
                  <a:txBody>
                    <a:bodyPr/>
                    <a:lstStyle/>
                    <a:p>
                      <a:endParaRPr lang="fr-FR"/>
                    </a:p>
                  </a:txBody>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r>
                        <a:rPr kumimoji="0" lang="en-US" sz="1600" b="0" i="0" u="none" strike="noStrike" cap="none" normalizeH="0" baseline="0" smtClean="0">
                          <a:ln>
                            <a:noFill/>
                          </a:ln>
                          <a:solidFill>
                            <a:schemeClr val="bg1"/>
                          </a:solidFill>
                          <a:effectLst/>
                          <a:latin typeface="Arial" charset="0"/>
                        </a:rPr>
                        <a:t>Interruptible capacity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31800">
                <a:tc vMerge="1">
                  <a:txBody>
                    <a:bodyPr/>
                    <a:lstStyle/>
                    <a:p>
                      <a:endParaRPr lang="fr-FR"/>
                    </a:p>
                  </a:txBody>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r>
                        <a:rPr kumimoji="0" lang="en-US" sz="1600" b="0" i="0" u="none" strike="noStrike" cap="none" normalizeH="0" baseline="0" smtClean="0">
                          <a:ln>
                            <a:noFill/>
                          </a:ln>
                          <a:solidFill>
                            <a:schemeClr val="bg1"/>
                          </a:solidFill>
                          <a:effectLst/>
                          <a:latin typeface="Arial" charset="0"/>
                        </a:rPr>
                        <a:t>Secondary market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336550" rtl="0" eaLnBrk="0" fontAlgn="base" latinLnBrk="0" hangingPunct="0">
                        <a:lnSpc>
                          <a:spcPct val="100000"/>
                        </a:lnSpc>
                        <a:spcBef>
                          <a:spcPct val="50000"/>
                        </a:spcBef>
                        <a:spcAft>
                          <a:spcPct val="0"/>
                        </a:spcAft>
                        <a:buClr>
                          <a:schemeClr val="tx2"/>
                        </a:buClr>
                        <a:buSzPct val="120000"/>
                        <a:buFont typeface="Arial" charset="0"/>
                        <a:buNone/>
                        <a:tabLst/>
                      </a:pPr>
                      <a:endParaRPr kumimoji="0" lang="en-US" sz="1600" b="0" i="0" u="none" strike="noStrike" cap="none" normalizeH="0" baseline="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pic>
        <p:nvPicPr>
          <p:cNvPr id="7232" name="Picture 210" descr="istockphoto_9112063-yes-no-tick-cross-right-wrong-accept-decline-icon-button"/>
          <p:cNvPicPr>
            <a:picLocks noChangeAspect="1" noChangeArrowheads="1"/>
          </p:cNvPicPr>
          <p:nvPr/>
        </p:nvPicPr>
        <p:blipFill>
          <a:blip r:embed="rId2" cstate="print"/>
          <a:srcRect l="3729" t="13797" r="52963" b="13797"/>
          <a:stretch>
            <a:fillRect/>
          </a:stretch>
        </p:blipFill>
        <p:spPr bwMode="auto">
          <a:xfrm>
            <a:off x="5694363" y="2044700"/>
            <a:ext cx="215900" cy="214313"/>
          </a:xfrm>
          <a:prstGeom prst="rect">
            <a:avLst/>
          </a:prstGeom>
          <a:noFill/>
          <a:ln w="9525">
            <a:noFill/>
            <a:miter lim="800000"/>
            <a:headEnd/>
            <a:tailEnd/>
          </a:ln>
        </p:spPr>
      </p:pic>
      <p:pic>
        <p:nvPicPr>
          <p:cNvPr id="7233" name="Picture 211" descr="istockphoto_9112063-yes-no-tick-cross-right-wrong-accept-decline-icon-button"/>
          <p:cNvPicPr>
            <a:picLocks noChangeAspect="1" noChangeArrowheads="1"/>
          </p:cNvPicPr>
          <p:nvPr/>
        </p:nvPicPr>
        <p:blipFill>
          <a:blip r:embed="rId3" cstate="print"/>
          <a:srcRect l="52963" t="13797" r="2983" b="13797"/>
          <a:stretch>
            <a:fillRect/>
          </a:stretch>
        </p:blipFill>
        <p:spPr bwMode="auto">
          <a:xfrm>
            <a:off x="5694363" y="3311525"/>
            <a:ext cx="215900" cy="211138"/>
          </a:xfrm>
          <a:prstGeom prst="rect">
            <a:avLst/>
          </a:prstGeom>
          <a:noFill/>
          <a:ln w="9525">
            <a:noFill/>
            <a:miter lim="800000"/>
            <a:headEnd/>
            <a:tailEnd/>
          </a:ln>
        </p:spPr>
      </p:pic>
      <p:pic>
        <p:nvPicPr>
          <p:cNvPr id="7234" name="Picture 212" descr="istockphoto_9112063-yes-no-tick-cross-right-wrong-accept-decline-icon-button"/>
          <p:cNvPicPr>
            <a:picLocks noChangeAspect="1" noChangeArrowheads="1"/>
          </p:cNvPicPr>
          <p:nvPr/>
        </p:nvPicPr>
        <p:blipFill>
          <a:blip r:embed="rId2" cstate="print"/>
          <a:srcRect l="3729" t="13797" r="52963" b="13797"/>
          <a:stretch>
            <a:fillRect/>
          </a:stretch>
        </p:blipFill>
        <p:spPr bwMode="auto">
          <a:xfrm>
            <a:off x="5694363" y="2447925"/>
            <a:ext cx="215900" cy="214313"/>
          </a:xfrm>
          <a:prstGeom prst="rect">
            <a:avLst/>
          </a:prstGeom>
          <a:noFill/>
          <a:ln w="9525">
            <a:noFill/>
            <a:miter lim="800000"/>
            <a:headEnd/>
            <a:tailEnd/>
          </a:ln>
        </p:spPr>
      </p:pic>
      <p:pic>
        <p:nvPicPr>
          <p:cNvPr id="7235" name="Picture 213" descr="istockphoto_9112063-yes-no-tick-cross-right-wrong-accept-decline-icon-button"/>
          <p:cNvPicPr>
            <a:picLocks noChangeAspect="1" noChangeArrowheads="1"/>
          </p:cNvPicPr>
          <p:nvPr/>
        </p:nvPicPr>
        <p:blipFill>
          <a:blip r:embed="rId2" cstate="print"/>
          <a:srcRect l="3729" t="13797" r="52963" b="13797"/>
          <a:stretch>
            <a:fillRect/>
          </a:stretch>
        </p:blipFill>
        <p:spPr bwMode="auto">
          <a:xfrm>
            <a:off x="5694363" y="2887663"/>
            <a:ext cx="215900" cy="214312"/>
          </a:xfrm>
          <a:prstGeom prst="rect">
            <a:avLst/>
          </a:prstGeom>
          <a:noFill/>
          <a:ln w="9525">
            <a:noFill/>
            <a:miter lim="800000"/>
            <a:headEnd/>
            <a:tailEnd/>
          </a:ln>
        </p:spPr>
      </p:pic>
      <p:pic>
        <p:nvPicPr>
          <p:cNvPr id="7236" name="Picture 214" descr="istockphoto_9112063-yes-no-tick-cross-right-wrong-accept-decline-icon-button"/>
          <p:cNvPicPr>
            <a:picLocks noChangeAspect="1" noChangeArrowheads="1"/>
          </p:cNvPicPr>
          <p:nvPr/>
        </p:nvPicPr>
        <p:blipFill>
          <a:blip r:embed="rId2" cstate="print"/>
          <a:srcRect l="3729" t="13797" r="52963" b="13797"/>
          <a:stretch>
            <a:fillRect/>
          </a:stretch>
        </p:blipFill>
        <p:spPr bwMode="auto">
          <a:xfrm>
            <a:off x="6686550" y="2044700"/>
            <a:ext cx="215900" cy="214313"/>
          </a:xfrm>
          <a:prstGeom prst="rect">
            <a:avLst/>
          </a:prstGeom>
          <a:noFill/>
          <a:ln w="9525">
            <a:noFill/>
            <a:miter lim="800000"/>
            <a:headEnd/>
            <a:tailEnd/>
          </a:ln>
        </p:spPr>
      </p:pic>
      <p:pic>
        <p:nvPicPr>
          <p:cNvPr id="7237" name="Picture 215" descr="istockphoto_9112063-yes-no-tick-cross-right-wrong-accept-decline-icon-button"/>
          <p:cNvPicPr>
            <a:picLocks noChangeAspect="1" noChangeArrowheads="1"/>
          </p:cNvPicPr>
          <p:nvPr/>
        </p:nvPicPr>
        <p:blipFill>
          <a:blip r:embed="rId3" cstate="print"/>
          <a:srcRect l="52963" t="13797" r="2983" b="13797"/>
          <a:stretch>
            <a:fillRect/>
          </a:stretch>
        </p:blipFill>
        <p:spPr bwMode="auto">
          <a:xfrm>
            <a:off x="6686550" y="3311525"/>
            <a:ext cx="215900" cy="211138"/>
          </a:xfrm>
          <a:prstGeom prst="rect">
            <a:avLst/>
          </a:prstGeom>
          <a:noFill/>
          <a:ln w="9525">
            <a:noFill/>
            <a:miter lim="800000"/>
            <a:headEnd/>
            <a:tailEnd/>
          </a:ln>
        </p:spPr>
      </p:pic>
      <p:pic>
        <p:nvPicPr>
          <p:cNvPr id="7238" name="Picture 216" descr="istockphoto_9112063-yes-no-tick-cross-right-wrong-accept-decline-icon-button"/>
          <p:cNvPicPr>
            <a:picLocks noChangeAspect="1" noChangeArrowheads="1"/>
          </p:cNvPicPr>
          <p:nvPr/>
        </p:nvPicPr>
        <p:blipFill>
          <a:blip r:embed="rId2" cstate="print"/>
          <a:srcRect l="3729" t="13797" r="52963" b="13797"/>
          <a:stretch>
            <a:fillRect/>
          </a:stretch>
        </p:blipFill>
        <p:spPr bwMode="auto">
          <a:xfrm>
            <a:off x="6686550" y="2447925"/>
            <a:ext cx="215900" cy="214313"/>
          </a:xfrm>
          <a:prstGeom prst="rect">
            <a:avLst/>
          </a:prstGeom>
          <a:noFill/>
          <a:ln w="9525">
            <a:noFill/>
            <a:miter lim="800000"/>
            <a:headEnd/>
            <a:tailEnd/>
          </a:ln>
        </p:spPr>
      </p:pic>
      <p:pic>
        <p:nvPicPr>
          <p:cNvPr id="7239" name="Picture 217" descr="istockphoto_9112063-yes-no-tick-cross-right-wrong-accept-decline-icon-button"/>
          <p:cNvPicPr>
            <a:picLocks noChangeAspect="1" noChangeArrowheads="1"/>
          </p:cNvPicPr>
          <p:nvPr/>
        </p:nvPicPr>
        <p:blipFill>
          <a:blip r:embed="rId2" cstate="print"/>
          <a:srcRect l="3729" t="13797" r="52963" b="13797"/>
          <a:stretch>
            <a:fillRect/>
          </a:stretch>
        </p:blipFill>
        <p:spPr bwMode="auto">
          <a:xfrm>
            <a:off x="6686550" y="2887663"/>
            <a:ext cx="215900" cy="214312"/>
          </a:xfrm>
          <a:prstGeom prst="rect">
            <a:avLst/>
          </a:prstGeom>
          <a:noFill/>
          <a:ln w="9525">
            <a:noFill/>
            <a:miter lim="800000"/>
            <a:headEnd/>
            <a:tailEnd/>
          </a:ln>
        </p:spPr>
      </p:pic>
      <p:pic>
        <p:nvPicPr>
          <p:cNvPr id="7240" name="Picture 218" descr="istockphoto_9112063-yes-no-tick-cross-right-wrong-accept-decline-icon-button"/>
          <p:cNvPicPr>
            <a:picLocks noChangeAspect="1" noChangeArrowheads="1"/>
          </p:cNvPicPr>
          <p:nvPr/>
        </p:nvPicPr>
        <p:blipFill>
          <a:blip r:embed="rId2" cstate="print"/>
          <a:srcRect l="3729" t="13797" r="52963" b="13797"/>
          <a:stretch>
            <a:fillRect/>
          </a:stretch>
        </p:blipFill>
        <p:spPr bwMode="auto">
          <a:xfrm>
            <a:off x="8305800" y="2044700"/>
            <a:ext cx="215900" cy="214313"/>
          </a:xfrm>
          <a:prstGeom prst="rect">
            <a:avLst/>
          </a:prstGeom>
          <a:noFill/>
          <a:ln w="9525">
            <a:noFill/>
            <a:miter lim="800000"/>
            <a:headEnd/>
            <a:tailEnd/>
          </a:ln>
        </p:spPr>
      </p:pic>
      <p:pic>
        <p:nvPicPr>
          <p:cNvPr id="7241" name="Picture 219" descr="istockphoto_9112063-yes-no-tick-cross-right-wrong-accept-decline-icon-button"/>
          <p:cNvPicPr>
            <a:picLocks noChangeAspect="1" noChangeArrowheads="1"/>
          </p:cNvPicPr>
          <p:nvPr/>
        </p:nvPicPr>
        <p:blipFill>
          <a:blip r:embed="rId3" cstate="print"/>
          <a:srcRect l="52963" t="13797" r="2983" b="13797"/>
          <a:stretch>
            <a:fillRect/>
          </a:stretch>
        </p:blipFill>
        <p:spPr bwMode="auto">
          <a:xfrm>
            <a:off x="8305800" y="3311525"/>
            <a:ext cx="215900" cy="211138"/>
          </a:xfrm>
          <a:prstGeom prst="rect">
            <a:avLst/>
          </a:prstGeom>
          <a:noFill/>
          <a:ln w="9525">
            <a:noFill/>
            <a:miter lim="800000"/>
            <a:headEnd/>
            <a:tailEnd/>
          </a:ln>
        </p:spPr>
      </p:pic>
      <p:pic>
        <p:nvPicPr>
          <p:cNvPr id="7242" name="Picture 220" descr="istockphoto_9112063-yes-no-tick-cross-right-wrong-accept-decline-icon-button"/>
          <p:cNvPicPr>
            <a:picLocks noChangeAspect="1" noChangeArrowheads="1"/>
          </p:cNvPicPr>
          <p:nvPr/>
        </p:nvPicPr>
        <p:blipFill>
          <a:blip r:embed="rId2" cstate="print"/>
          <a:srcRect l="3729" t="13797" r="52963" b="13797"/>
          <a:stretch>
            <a:fillRect/>
          </a:stretch>
        </p:blipFill>
        <p:spPr bwMode="auto">
          <a:xfrm>
            <a:off x="8305800" y="2447925"/>
            <a:ext cx="215900" cy="214313"/>
          </a:xfrm>
          <a:prstGeom prst="rect">
            <a:avLst/>
          </a:prstGeom>
          <a:noFill/>
          <a:ln w="9525">
            <a:noFill/>
            <a:miter lim="800000"/>
            <a:headEnd/>
            <a:tailEnd/>
          </a:ln>
        </p:spPr>
      </p:pic>
      <p:pic>
        <p:nvPicPr>
          <p:cNvPr id="7243" name="Picture 221" descr="istockphoto_9112063-yes-no-tick-cross-right-wrong-accept-decline-icon-button"/>
          <p:cNvPicPr>
            <a:picLocks noChangeAspect="1" noChangeArrowheads="1"/>
          </p:cNvPicPr>
          <p:nvPr/>
        </p:nvPicPr>
        <p:blipFill>
          <a:blip r:embed="rId2" cstate="print"/>
          <a:srcRect l="3729" t="13797" r="52963" b="13797"/>
          <a:stretch>
            <a:fillRect/>
          </a:stretch>
        </p:blipFill>
        <p:spPr bwMode="auto">
          <a:xfrm>
            <a:off x="8305800" y="2887663"/>
            <a:ext cx="215900" cy="214312"/>
          </a:xfrm>
          <a:prstGeom prst="rect">
            <a:avLst/>
          </a:prstGeom>
          <a:noFill/>
          <a:ln w="9525">
            <a:noFill/>
            <a:miter lim="800000"/>
            <a:headEnd/>
            <a:tailEnd/>
          </a:ln>
        </p:spPr>
      </p:pic>
      <p:pic>
        <p:nvPicPr>
          <p:cNvPr id="7244" name="Picture 222" descr="istockphoto_9112063-yes-no-tick-cross-right-wrong-accept-decline-icon-button"/>
          <p:cNvPicPr>
            <a:picLocks noChangeAspect="1" noChangeArrowheads="1"/>
          </p:cNvPicPr>
          <p:nvPr/>
        </p:nvPicPr>
        <p:blipFill>
          <a:blip r:embed="rId2" cstate="print"/>
          <a:srcRect l="3729" t="13797" r="52963" b="13797"/>
          <a:stretch>
            <a:fillRect/>
          </a:stretch>
        </p:blipFill>
        <p:spPr bwMode="auto">
          <a:xfrm>
            <a:off x="7629525" y="2044700"/>
            <a:ext cx="215900" cy="214313"/>
          </a:xfrm>
          <a:prstGeom prst="rect">
            <a:avLst/>
          </a:prstGeom>
          <a:noFill/>
          <a:ln w="9525">
            <a:noFill/>
            <a:miter lim="800000"/>
            <a:headEnd/>
            <a:tailEnd/>
          </a:ln>
        </p:spPr>
      </p:pic>
      <p:pic>
        <p:nvPicPr>
          <p:cNvPr id="7245" name="Picture 223" descr="istockphoto_9112063-yes-no-tick-cross-right-wrong-accept-decline-icon-button"/>
          <p:cNvPicPr>
            <a:picLocks noChangeAspect="1" noChangeArrowheads="1"/>
          </p:cNvPicPr>
          <p:nvPr/>
        </p:nvPicPr>
        <p:blipFill>
          <a:blip r:embed="rId2" cstate="print"/>
          <a:srcRect l="3729" t="13797" r="52963" b="13797"/>
          <a:stretch>
            <a:fillRect/>
          </a:stretch>
        </p:blipFill>
        <p:spPr bwMode="auto">
          <a:xfrm>
            <a:off x="7629525" y="2446338"/>
            <a:ext cx="215900" cy="214312"/>
          </a:xfrm>
          <a:prstGeom prst="rect">
            <a:avLst/>
          </a:prstGeom>
          <a:noFill/>
          <a:ln w="9525">
            <a:noFill/>
            <a:miter lim="800000"/>
            <a:headEnd/>
            <a:tailEnd/>
          </a:ln>
        </p:spPr>
      </p:pic>
      <p:pic>
        <p:nvPicPr>
          <p:cNvPr id="7246" name="Picture 225" descr="istockphoto_9112063-yes-no-tick-cross-right-wrong-accept-decline-icon-button"/>
          <p:cNvPicPr>
            <a:picLocks noChangeAspect="1" noChangeArrowheads="1"/>
          </p:cNvPicPr>
          <p:nvPr/>
        </p:nvPicPr>
        <p:blipFill>
          <a:blip r:embed="rId3" cstate="print"/>
          <a:srcRect l="52963" t="13797" r="2983" b="13797"/>
          <a:stretch>
            <a:fillRect/>
          </a:stretch>
        </p:blipFill>
        <p:spPr bwMode="auto">
          <a:xfrm>
            <a:off x="7629525" y="2887663"/>
            <a:ext cx="215900" cy="211137"/>
          </a:xfrm>
          <a:prstGeom prst="rect">
            <a:avLst/>
          </a:prstGeom>
          <a:noFill/>
          <a:ln w="9525">
            <a:noFill/>
            <a:miter lim="800000"/>
            <a:headEnd/>
            <a:tailEnd/>
          </a:ln>
        </p:spPr>
      </p:pic>
      <p:pic>
        <p:nvPicPr>
          <p:cNvPr id="7247" name="Picture 226" descr="istockphoto_9112063-yes-no-tick-cross-right-wrong-accept-decline-icon-button"/>
          <p:cNvPicPr>
            <a:picLocks noChangeAspect="1" noChangeArrowheads="1"/>
          </p:cNvPicPr>
          <p:nvPr/>
        </p:nvPicPr>
        <p:blipFill>
          <a:blip r:embed="rId3" cstate="print"/>
          <a:srcRect l="52963" t="13797" r="2983" b="13797"/>
          <a:stretch>
            <a:fillRect/>
          </a:stretch>
        </p:blipFill>
        <p:spPr bwMode="auto">
          <a:xfrm>
            <a:off x="5694363" y="3744913"/>
            <a:ext cx="215900" cy="211137"/>
          </a:xfrm>
          <a:prstGeom prst="rect">
            <a:avLst/>
          </a:prstGeom>
          <a:noFill/>
          <a:ln w="9525">
            <a:noFill/>
            <a:miter lim="800000"/>
            <a:headEnd/>
            <a:tailEnd/>
          </a:ln>
        </p:spPr>
      </p:pic>
      <p:pic>
        <p:nvPicPr>
          <p:cNvPr id="7248" name="Picture 227" descr="istockphoto_9112063-yes-no-tick-cross-right-wrong-accept-decline-icon-button"/>
          <p:cNvPicPr>
            <a:picLocks noChangeAspect="1" noChangeArrowheads="1"/>
          </p:cNvPicPr>
          <p:nvPr/>
        </p:nvPicPr>
        <p:blipFill>
          <a:blip r:embed="rId3" cstate="print"/>
          <a:srcRect l="52963" t="13797" r="2983" b="13797"/>
          <a:stretch>
            <a:fillRect/>
          </a:stretch>
        </p:blipFill>
        <p:spPr bwMode="auto">
          <a:xfrm>
            <a:off x="8307388" y="3744913"/>
            <a:ext cx="215900" cy="211137"/>
          </a:xfrm>
          <a:prstGeom prst="rect">
            <a:avLst/>
          </a:prstGeom>
          <a:noFill/>
          <a:ln w="9525">
            <a:noFill/>
            <a:miter lim="800000"/>
            <a:headEnd/>
            <a:tailEnd/>
          </a:ln>
        </p:spPr>
      </p:pic>
      <p:pic>
        <p:nvPicPr>
          <p:cNvPr id="7249" name="Picture 228" descr="istockphoto_9112063-yes-no-tick-cross-right-wrong-accept-decline-icon-button"/>
          <p:cNvPicPr>
            <a:picLocks noChangeAspect="1" noChangeArrowheads="1"/>
          </p:cNvPicPr>
          <p:nvPr/>
        </p:nvPicPr>
        <p:blipFill>
          <a:blip r:embed="rId3" cstate="print"/>
          <a:srcRect l="52963" t="13797" r="2983" b="13797"/>
          <a:stretch>
            <a:fillRect/>
          </a:stretch>
        </p:blipFill>
        <p:spPr bwMode="auto">
          <a:xfrm>
            <a:off x="6686550" y="3744913"/>
            <a:ext cx="215900" cy="211137"/>
          </a:xfrm>
          <a:prstGeom prst="rect">
            <a:avLst/>
          </a:prstGeom>
          <a:noFill/>
          <a:ln w="9525">
            <a:noFill/>
            <a:miter lim="800000"/>
            <a:headEnd/>
            <a:tailEnd/>
          </a:ln>
        </p:spPr>
      </p:pic>
      <p:pic>
        <p:nvPicPr>
          <p:cNvPr id="7250" name="Picture 229" descr="istockphoto_9112063-yes-no-tick-cross-right-wrong-accept-decline-icon-button"/>
          <p:cNvPicPr>
            <a:picLocks noChangeAspect="1" noChangeArrowheads="1"/>
          </p:cNvPicPr>
          <p:nvPr/>
        </p:nvPicPr>
        <p:blipFill>
          <a:blip r:embed="rId2" cstate="print"/>
          <a:srcRect l="3729" t="13797" r="52963" b="13797"/>
          <a:stretch>
            <a:fillRect/>
          </a:stretch>
        </p:blipFill>
        <p:spPr bwMode="auto">
          <a:xfrm>
            <a:off x="7629525" y="3743325"/>
            <a:ext cx="215900" cy="214313"/>
          </a:xfrm>
          <a:prstGeom prst="rect">
            <a:avLst/>
          </a:prstGeom>
          <a:noFill/>
          <a:ln w="9525">
            <a:noFill/>
            <a:miter lim="800000"/>
            <a:headEnd/>
            <a:tailEnd/>
          </a:ln>
        </p:spPr>
      </p:pic>
      <p:pic>
        <p:nvPicPr>
          <p:cNvPr id="7251" name="Picture 230" descr="istockphoto_9112063-yes-no-tick-cross-right-wrong-accept-decline-icon-button"/>
          <p:cNvPicPr>
            <a:picLocks noChangeAspect="1" noChangeArrowheads="1"/>
          </p:cNvPicPr>
          <p:nvPr/>
        </p:nvPicPr>
        <p:blipFill>
          <a:blip r:embed="rId3" cstate="print"/>
          <a:srcRect l="52963" t="13797" r="2983" b="13797"/>
          <a:stretch>
            <a:fillRect/>
          </a:stretch>
        </p:blipFill>
        <p:spPr bwMode="auto">
          <a:xfrm>
            <a:off x="6686550" y="4202113"/>
            <a:ext cx="215900" cy="211137"/>
          </a:xfrm>
          <a:prstGeom prst="rect">
            <a:avLst/>
          </a:prstGeom>
          <a:noFill/>
          <a:ln w="9525">
            <a:noFill/>
            <a:miter lim="800000"/>
            <a:headEnd/>
            <a:tailEnd/>
          </a:ln>
        </p:spPr>
      </p:pic>
      <p:pic>
        <p:nvPicPr>
          <p:cNvPr id="7252" name="Picture 231" descr="istockphoto_9112063-yes-no-tick-cross-right-wrong-accept-decline-icon-button"/>
          <p:cNvPicPr>
            <a:picLocks noChangeAspect="1" noChangeArrowheads="1"/>
          </p:cNvPicPr>
          <p:nvPr/>
        </p:nvPicPr>
        <p:blipFill>
          <a:blip r:embed="rId3" cstate="print"/>
          <a:srcRect l="52963" t="13797" r="2983" b="13797"/>
          <a:stretch>
            <a:fillRect/>
          </a:stretch>
        </p:blipFill>
        <p:spPr bwMode="auto">
          <a:xfrm>
            <a:off x="5694363" y="4202113"/>
            <a:ext cx="215900" cy="211137"/>
          </a:xfrm>
          <a:prstGeom prst="rect">
            <a:avLst/>
          </a:prstGeom>
          <a:noFill/>
          <a:ln w="9525">
            <a:noFill/>
            <a:miter lim="800000"/>
            <a:headEnd/>
            <a:tailEnd/>
          </a:ln>
        </p:spPr>
      </p:pic>
      <p:pic>
        <p:nvPicPr>
          <p:cNvPr id="7253" name="Picture 232" descr="istockphoto_9112063-yes-no-tick-cross-right-wrong-accept-decline-icon-button"/>
          <p:cNvPicPr>
            <a:picLocks noChangeAspect="1" noChangeArrowheads="1"/>
          </p:cNvPicPr>
          <p:nvPr/>
        </p:nvPicPr>
        <p:blipFill>
          <a:blip r:embed="rId3" cstate="print"/>
          <a:srcRect l="52963" t="13797" r="2983" b="13797"/>
          <a:stretch>
            <a:fillRect/>
          </a:stretch>
        </p:blipFill>
        <p:spPr bwMode="auto">
          <a:xfrm>
            <a:off x="8305800" y="4202113"/>
            <a:ext cx="215900" cy="211137"/>
          </a:xfrm>
          <a:prstGeom prst="rect">
            <a:avLst/>
          </a:prstGeom>
          <a:noFill/>
          <a:ln w="9525">
            <a:noFill/>
            <a:miter lim="800000"/>
            <a:headEnd/>
            <a:tailEnd/>
          </a:ln>
        </p:spPr>
      </p:pic>
      <p:pic>
        <p:nvPicPr>
          <p:cNvPr id="7254" name="Picture 233" descr="istockphoto_9112063-yes-no-tick-cross-right-wrong-accept-decline-icon-button"/>
          <p:cNvPicPr>
            <a:picLocks noChangeAspect="1" noChangeArrowheads="1"/>
          </p:cNvPicPr>
          <p:nvPr/>
        </p:nvPicPr>
        <p:blipFill>
          <a:blip r:embed="rId3" cstate="print"/>
          <a:srcRect l="52963" t="13797" r="2983" b="13797"/>
          <a:stretch>
            <a:fillRect/>
          </a:stretch>
        </p:blipFill>
        <p:spPr bwMode="auto">
          <a:xfrm>
            <a:off x="6686550" y="4657725"/>
            <a:ext cx="215900" cy="211138"/>
          </a:xfrm>
          <a:prstGeom prst="rect">
            <a:avLst/>
          </a:prstGeom>
          <a:noFill/>
          <a:ln w="9525">
            <a:noFill/>
            <a:miter lim="800000"/>
            <a:headEnd/>
            <a:tailEnd/>
          </a:ln>
        </p:spPr>
      </p:pic>
      <p:pic>
        <p:nvPicPr>
          <p:cNvPr id="7255" name="Picture 234" descr="istockphoto_9112063-yes-no-tick-cross-right-wrong-accept-decline-icon-button"/>
          <p:cNvPicPr>
            <a:picLocks noChangeAspect="1" noChangeArrowheads="1"/>
          </p:cNvPicPr>
          <p:nvPr/>
        </p:nvPicPr>
        <p:blipFill>
          <a:blip r:embed="rId3" cstate="print"/>
          <a:srcRect l="52963" t="13797" r="2983" b="13797"/>
          <a:stretch>
            <a:fillRect/>
          </a:stretch>
        </p:blipFill>
        <p:spPr bwMode="auto">
          <a:xfrm>
            <a:off x="5694363" y="4657725"/>
            <a:ext cx="215900" cy="211138"/>
          </a:xfrm>
          <a:prstGeom prst="rect">
            <a:avLst/>
          </a:prstGeom>
          <a:noFill/>
          <a:ln w="9525">
            <a:noFill/>
            <a:miter lim="800000"/>
            <a:headEnd/>
            <a:tailEnd/>
          </a:ln>
        </p:spPr>
      </p:pic>
      <p:pic>
        <p:nvPicPr>
          <p:cNvPr id="7256" name="Picture 235" descr="istockphoto_9112063-yes-no-tick-cross-right-wrong-accept-decline-icon-button"/>
          <p:cNvPicPr>
            <a:picLocks noChangeAspect="1" noChangeArrowheads="1"/>
          </p:cNvPicPr>
          <p:nvPr/>
        </p:nvPicPr>
        <p:blipFill>
          <a:blip r:embed="rId3" cstate="print"/>
          <a:srcRect l="52963" t="13797" r="2983" b="13797"/>
          <a:stretch>
            <a:fillRect/>
          </a:stretch>
        </p:blipFill>
        <p:spPr bwMode="auto">
          <a:xfrm>
            <a:off x="8305800" y="4657725"/>
            <a:ext cx="215900" cy="211138"/>
          </a:xfrm>
          <a:prstGeom prst="rect">
            <a:avLst/>
          </a:prstGeom>
          <a:noFill/>
          <a:ln w="9525">
            <a:noFill/>
            <a:miter lim="800000"/>
            <a:headEnd/>
            <a:tailEnd/>
          </a:ln>
        </p:spPr>
      </p:pic>
      <p:sp>
        <p:nvSpPr>
          <p:cNvPr id="146691" name="AutoShape 259"/>
          <p:cNvSpPr>
            <a:spLocks noChangeArrowheads="1"/>
          </p:cNvSpPr>
          <p:nvPr/>
        </p:nvSpPr>
        <p:spPr bwMode="auto">
          <a:xfrm>
            <a:off x="1476375" y="3173413"/>
            <a:ext cx="7416800" cy="504825"/>
          </a:xfrm>
          <a:prstGeom prst="roundRect">
            <a:avLst>
              <a:gd name="adj" fmla="val 16667"/>
            </a:avLst>
          </a:prstGeom>
          <a:noFill/>
          <a:ln w="38100">
            <a:solidFill>
              <a:schemeClr val="accent1"/>
            </a:solidFill>
            <a:round/>
            <a:headEnd/>
            <a:tailEnd/>
          </a:ln>
          <a:effectLst>
            <a:prstShdw prst="shdw17" dist="17961" dir="2700000">
              <a:schemeClr val="accent1">
                <a:gamma/>
                <a:shade val="60000"/>
                <a:invGamma/>
              </a:schemeClr>
            </a:prstShdw>
          </a:effectLst>
        </p:spPr>
        <p:txBody>
          <a:bodyPr wrap="none" anchor="ctr"/>
          <a:lstStyle/>
          <a:p>
            <a:endParaRPr lang="en-US"/>
          </a:p>
        </p:txBody>
      </p:sp>
      <p:sp>
        <p:nvSpPr>
          <p:cNvPr id="7258" name="TextBox 95"/>
          <p:cNvSpPr txBox="1">
            <a:spLocks noChangeArrowheads="1"/>
          </p:cNvSpPr>
          <p:nvPr/>
        </p:nvSpPr>
        <p:spPr bwMode="auto">
          <a:xfrm>
            <a:off x="900113" y="5205413"/>
            <a:ext cx="4827587" cy="274637"/>
          </a:xfrm>
          <a:prstGeom prst="rect">
            <a:avLst/>
          </a:prstGeom>
          <a:noFill/>
          <a:ln w="9525">
            <a:noFill/>
            <a:miter lim="800000"/>
            <a:headEnd/>
            <a:tailEnd/>
          </a:ln>
        </p:spPr>
        <p:txBody>
          <a:bodyPr wrap="none">
            <a:spAutoFit/>
          </a:bodyPr>
          <a:lstStyle/>
          <a:p>
            <a:r>
              <a:rPr lang="pt-PT" sz="1200"/>
              <a:t>(*) At REN side, contracts longer then one year are not possible </a:t>
            </a:r>
            <a:endParaRPr lang="en-US" sz="1200"/>
          </a:p>
        </p:txBody>
      </p:sp>
      <p:pic>
        <p:nvPicPr>
          <p:cNvPr id="7259" name="Picture 235" descr="istockphoto_9112063-yes-no-tick-cross-right-wrong-accept-decline-icon-button"/>
          <p:cNvPicPr>
            <a:picLocks noChangeAspect="1" noChangeArrowheads="1"/>
          </p:cNvPicPr>
          <p:nvPr/>
        </p:nvPicPr>
        <p:blipFill>
          <a:blip r:embed="rId3" cstate="print"/>
          <a:srcRect l="52963" t="13797" r="2983" b="13797"/>
          <a:stretch>
            <a:fillRect/>
          </a:stretch>
        </p:blipFill>
        <p:spPr bwMode="auto">
          <a:xfrm>
            <a:off x="7597775" y="4654550"/>
            <a:ext cx="215900" cy="211138"/>
          </a:xfrm>
          <a:prstGeom prst="rect">
            <a:avLst/>
          </a:prstGeom>
          <a:noFill/>
          <a:ln w="9525">
            <a:noFill/>
            <a:miter lim="800000"/>
            <a:headEnd/>
            <a:tailEnd/>
          </a:ln>
        </p:spPr>
      </p:pic>
      <p:pic>
        <p:nvPicPr>
          <p:cNvPr id="7260" name="Picture 225" descr="istockphoto_9112063-yes-no-tick-cross-right-wrong-accept-decline-icon-button"/>
          <p:cNvPicPr>
            <a:picLocks noChangeAspect="1" noChangeArrowheads="1"/>
          </p:cNvPicPr>
          <p:nvPr/>
        </p:nvPicPr>
        <p:blipFill>
          <a:blip r:embed="rId3" cstate="print"/>
          <a:srcRect l="52963" t="13797" r="2983" b="13797"/>
          <a:stretch>
            <a:fillRect/>
          </a:stretch>
        </p:blipFill>
        <p:spPr bwMode="auto">
          <a:xfrm>
            <a:off x="7615238" y="3327400"/>
            <a:ext cx="215900" cy="211138"/>
          </a:xfrm>
          <a:prstGeom prst="rect">
            <a:avLst/>
          </a:prstGeom>
          <a:noFill/>
          <a:ln w="9525">
            <a:noFill/>
            <a:miter lim="800000"/>
            <a:headEnd/>
            <a:tailEnd/>
          </a:ln>
        </p:spPr>
      </p:pic>
      <p:pic>
        <p:nvPicPr>
          <p:cNvPr id="7261" name="Picture 235" descr="istockphoto_9112063-yes-no-tick-cross-right-wrong-accept-decline-icon-button"/>
          <p:cNvPicPr>
            <a:picLocks noChangeAspect="1" noChangeArrowheads="1"/>
          </p:cNvPicPr>
          <p:nvPr/>
        </p:nvPicPr>
        <p:blipFill>
          <a:blip r:embed="rId3" cstate="print"/>
          <a:srcRect l="52963" t="13797" r="2983" b="13797"/>
          <a:stretch>
            <a:fillRect/>
          </a:stretch>
        </p:blipFill>
        <p:spPr bwMode="auto">
          <a:xfrm>
            <a:off x="7597775" y="4222750"/>
            <a:ext cx="215900" cy="211138"/>
          </a:xfrm>
          <a:prstGeom prst="rect">
            <a:avLst/>
          </a:prstGeom>
          <a:noFill/>
          <a:ln w="9525">
            <a:noFill/>
            <a:miter lim="800000"/>
            <a:headEnd/>
            <a:tailEnd/>
          </a:ln>
        </p:spPr>
      </p:pic>
      <p:sp>
        <p:nvSpPr>
          <p:cNvPr id="7263" name="Rectangle 95"/>
          <p:cNvSpPr>
            <a:spLocks noChangeArrowheads="1"/>
          </p:cNvSpPr>
          <p:nvPr/>
        </p:nvSpPr>
        <p:spPr bwMode="auto">
          <a:xfrm>
            <a:off x="7740650" y="3214688"/>
            <a:ext cx="273050" cy="366712"/>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r>
              <a:rPr lang="pt-PT"/>
              <a:t>*</a:t>
            </a:r>
            <a:endParaRPr lang="es-E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642938" y="260350"/>
            <a:ext cx="8332787" cy="365125"/>
          </a:xfrm>
        </p:spPr>
        <p:txBody>
          <a:bodyPr/>
          <a:lstStyle/>
          <a:p>
            <a:r>
              <a:rPr lang="en-GB" smtClean="0"/>
              <a:t>Preliminary views – working proposal</a:t>
            </a:r>
          </a:p>
        </p:txBody>
      </p:sp>
      <p:sp>
        <p:nvSpPr>
          <p:cNvPr id="155744" name="Text Box 96"/>
          <p:cNvSpPr txBox="1">
            <a:spLocks noChangeArrowheads="1"/>
          </p:cNvSpPr>
          <p:nvPr/>
        </p:nvSpPr>
        <p:spPr bwMode="auto">
          <a:xfrm>
            <a:off x="611188" y="1012825"/>
            <a:ext cx="8281987" cy="47593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just">
              <a:lnSpc>
                <a:spcPct val="110000"/>
              </a:lnSpc>
              <a:spcBef>
                <a:spcPct val="35000"/>
              </a:spcBef>
              <a:spcAft>
                <a:spcPct val="35000"/>
              </a:spcAft>
            </a:pPr>
            <a:r>
              <a:rPr lang="en-US" sz="2000" b="0" dirty="0"/>
              <a:t>The </a:t>
            </a:r>
            <a:r>
              <a:rPr lang="en-US" sz="2000" b="0" dirty="0" smtClean="0"/>
              <a:t>TSOs propose </a:t>
            </a:r>
            <a:r>
              <a:rPr lang="en-US" sz="2000" b="0" dirty="0"/>
              <a:t>to start with the </a:t>
            </a:r>
            <a:r>
              <a:rPr lang="en-US" sz="2000" b="0" dirty="0" smtClean="0"/>
              <a:t>harmonization </a:t>
            </a:r>
            <a:r>
              <a:rPr lang="en-US" sz="2000" b="0" dirty="0"/>
              <a:t>of Long-term UIOLI between Spain and France, and within France:</a:t>
            </a:r>
          </a:p>
          <a:p>
            <a:pPr marL="804863" lvl="1" indent="-357188" algn="just">
              <a:lnSpc>
                <a:spcPct val="80000"/>
              </a:lnSpc>
              <a:spcBef>
                <a:spcPct val="35000"/>
              </a:spcBef>
              <a:spcAft>
                <a:spcPct val="35000"/>
              </a:spcAft>
              <a:buClr>
                <a:schemeClr val="tx2"/>
              </a:buClr>
              <a:buFontTx/>
              <a:buChar char="•"/>
            </a:pPr>
            <a:r>
              <a:rPr lang="en-US" sz="2000" b="0" dirty="0"/>
              <a:t>It’s part of the EC CMP proposal</a:t>
            </a:r>
            <a:r>
              <a:rPr lang="en-US" sz="2000" b="0" dirty="0" smtClean="0"/>
              <a:t>.(coming soon)</a:t>
            </a:r>
            <a:endParaRPr lang="en-US" sz="2000" b="0" dirty="0"/>
          </a:p>
          <a:p>
            <a:pPr marL="804863" lvl="1" indent="-357188" algn="just">
              <a:lnSpc>
                <a:spcPct val="80000"/>
              </a:lnSpc>
              <a:spcBef>
                <a:spcPct val="35000"/>
              </a:spcBef>
              <a:spcAft>
                <a:spcPct val="35000"/>
              </a:spcAft>
              <a:buClr>
                <a:schemeClr val="tx2"/>
              </a:buClr>
              <a:buFontTx/>
              <a:buChar char="•"/>
            </a:pPr>
            <a:r>
              <a:rPr lang="en-US" sz="2000" b="0" dirty="0"/>
              <a:t>Regulation on long-term </a:t>
            </a:r>
            <a:r>
              <a:rPr lang="en-US" sz="2000" b="0" u="sng" dirty="0"/>
              <a:t>UIOLI is already in place in France and Spain</a:t>
            </a:r>
          </a:p>
          <a:p>
            <a:pPr marL="804863" lvl="1" indent="-357188" algn="just">
              <a:lnSpc>
                <a:spcPct val="80000"/>
              </a:lnSpc>
              <a:spcBef>
                <a:spcPct val="35000"/>
              </a:spcBef>
              <a:spcAft>
                <a:spcPct val="35000"/>
              </a:spcAft>
              <a:buClr>
                <a:schemeClr val="tx2"/>
              </a:buClr>
              <a:buFontTx/>
              <a:buChar char="•"/>
            </a:pPr>
            <a:r>
              <a:rPr lang="en-US" sz="2000" b="0" u="sng" dirty="0"/>
              <a:t>There is a need of </a:t>
            </a:r>
            <a:r>
              <a:rPr lang="en-US" sz="2000" b="0" u="sng" dirty="0" smtClean="0"/>
              <a:t>harmonization</a:t>
            </a:r>
            <a:r>
              <a:rPr lang="en-US" sz="2000" b="0" dirty="0" smtClean="0"/>
              <a:t>, </a:t>
            </a:r>
            <a:r>
              <a:rPr lang="en-US" sz="2000" b="0" dirty="0"/>
              <a:t>since long-term capacity has been allocated in coordination (OSs/OSPs) but different rules are being </a:t>
            </a:r>
            <a:r>
              <a:rPr lang="en-US" sz="2000" b="0" dirty="0" smtClean="0"/>
              <a:t>applied.</a:t>
            </a:r>
            <a:endParaRPr lang="en-US" sz="2000" b="0" dirty="0"/>
          </a:p>
          <a:p>
            <a:pPr marL="804863" lvl="1" indent="-357188" algn="just">
              <a:lnSpc>
                <a:spcPct val="80000"/>
              </a:lnSpc>
              <a:spcBef>
                <a:spcPct val="35000"/>
              </a:spcBef>
              <a:spcAft>
                <a:spcPct val="35000"/>
              </a:spcAft>
              <a:buClr>
                <a:schemeClr val="tx2"/>
              </a:buClr>
              <a:buFontTx/>
              <a:buChar char="•"/>
            </a:pPr>
            <a:r>
              <a:rPr lang="en-US" sz="2000" b="0" u="sng" dirty="0" smtClean="0"/>
              <a:t>Harmonization </a:t>
            </a:r>
            <a:r>
              <a:rPr lang="en-US" sz="2000" b="0" u="sng" dirty="0"/>
              <a:t>is </a:t>
            </a:r>
            <a:r>
              <a:rPr lang="en-US" sz="2000" b="0" u="sng" dirty="0" smtClean="0"/>
              <a:t>on going </a:t>
            </a:r>
            <a:r>
              <a:rPr lang="en-US" sz="2000" b="0" dirty="0" smtClean="0"/>
              <a:t>– </a:t>
            </a:r>
            <a:r>
              <a:rPr lang="en-US" sz="2000" b="0" dirty="0"/>
              <a:t>rules are not so different and the number of “regulatory pieces” affected is limited.</a:t>
            </a:r>
          </a:p>
          <a:p>
            <a:pPr marL="804863" lvl="1" indent="-357188" algn="just">
              <a:lnSpc>
                <a:spcPct val="80000"/>
              </a:lnSpc>
              <a:spcBef>
                <a:spcPct val="35000"/>
              </a:spcBef>
              <a:spcAft>
                <a:spcPct val="35000"/>
              </a:spcAft>
              <a:buClr>
                <a:schemeClr val="tx2"/>
              </a:buClr>
              <a:buFontTx/>
              <a:buChar char="•"/>
            </a:pPr>
            <a:r>
              <a:rPr lang="en-US" sz="2000" b="0" u="sng" dirty="0" smtClean="0"/>
              <a:t>Portugal would be excluded, </a:t>
            </a:r>
            <a:r>
              <a:rPr lang="en-US" sz="2000" b="0" dirty="0" smtClean="0"/>
              <a:t>since no long-term contracts are in place and a whole revision of Portugal’s regulation would be required. However, parallel activity in CAM harmonization between Portugal and Spain is already taking place.</a:t>
            </a:r>
            <a:endParaRPr lang="en-US" sz="2000" b="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2051050" y="2492375"/>
            <a:ext cx="4502150" cy="817563"/>
          </a:xfrm>
          <a:prstGeom prst="rect">
            <a:avLst/>
          </a:prstGeom>
          <a:noFill/>
          <a:ln w="9525">
            <a:noFill/>
            <a:miter lim="800000"/>
            <a:headEnd/>
            <a:tailEnd/>
          </a:ln>
        </p:spPr>
        <p:txBody>
          <a:bodyPr lIns="0" tIns="0" rIns="0" bIns="0"/>
          <a:lstStyle/>
          <a:p>
            <a:pPr algn="just" defTabSz="336550" eaLnBrk="0" hangingPunct="0">
              <a:spcBef>
                <a:spcPct val="30000"/>
              </a:spcBef>
              <a:spcAft>
                <a:spcPct val="30000"/>
              </a:spcAft>
              <a:buClr>
                <a:schemeClr val="tx2"/>
              </a:buClr>
              <a:buFont typeface="Times New Roman" pitchFamily="18" charset="0"/>
              <a:buNone/>
            </a:pPr>
            <a:r>
              <a:rPr lang="en-GB" sz="5400" b="0"/>
              <a:t>Harmonisation proposal</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ChangeArrowheads="1"/>
          </p:cNvSpPr>
          <p:nvPr/>
        </p:nvSpPr>
        <p:spPr bwMode="auto">
          <a:xfrm>
            <a:off x="600075" y="836613"/>
            <a:ext cx="8332788" cy="5151437"/>
          </a:xfrm>
          <a:prstGeom prst="rect">
            <a:avLst/>
          </a:prstGeom>
          <a:noFill/>
          <a:ln w="9525">
            <a:noFill/>
            <a:miter lim="800000"/>
            <a:headEnd/>
            <a:tailEnd/>
          </a:ln>
        </p:spPr>
        <p:txBody>
          <a:bodyPr lIns="0" tIns="0" rIns="0" bIns="0"/>
          <a:lstStyle/>
          <a:p>
            <a:pPr algn="just" defTabSz="336550" eaLnBrk="0" hangingPunct="0">
              <a:lnSpc>
                <a:spcPct val="110000"/>
              </a:lnSpc>
              <a:spcBef>
                <a:spcPct val="35000"/>
              </a:spcBef>
              <a:spcAft>
                <a:spcPct val="35000"/>
              </a:spcAft>
              <a:buClr>
                <a:schemeClr val="tx2"/>
              </a:buClr>
              <a:buSzPct val="120000"/>
              <a:buFont typeface="Arial" charset="0"/>
              <a:buNone/>
            </a:pPr>
            <a:r>
              <a:rPr lang="en-US" sz="2000" b="0" dirty="0"/>
              <a:t>The Long-term UIOLI is designed to free up capacity already booked but not used by shippers.</a:t>
            </a:r>
          </a:p>
          <a:p>
            <a:pPr algn="just" defTabSz="336550" eaLnBrk="0" hangingPunct="0">
              <a:lnSpc>
                <a:spcPct val="110000"/>
              </a:lnSpc>
              <a:spcBef>
                <a:spcPct val="35000"/>
              </a:spcBef>
              <a:spcAft>
                <a:spcPct val="35000"/>
              </a:spcAft>
              <a:buClr>
                <a:schemeClr val="tx2"/>
              </a:buClr>
              <a:buSzPct val="120000"/>
              <a:buFont typeface="Arial" charset="0"/>
              <a:buNone/>
            </a:pPr>
            <a:r>
              <a:rPr lang="en-US" sz="2000" b="0" dirty="0"/>
              <a:t>This procedure will only be applied for firm capacities (not </a:t>
            </a:r>
            <a:r>
              <a:rPr lang="en-US" sz="2000" b="0" dirty="0" smtClean="0"/>
              <a:t>interruptible)</a:t>
            </a:r>
            <a:endParaRPr lang="en-US" sz="2000" b="0" dirty="0"/>
          </a:p>
          <a:p>
            <a:pPr algn="just" defTabSz="336550" eaLnBrk="0" hangingPunct="0">
              <a:lnSpc>
                <a:spcPct val="110000"/>
              </a:lnSpc>
              <a:spcBef>
                <a:spcPct val="35000"/>
              </a:spcBef>
              <a:spcAft>
                <a:spcPct val="35000"/>
              </a:spcAft>
              <a:buClr>
                <a:schemeClr val="tx2"/>
              </a:buClr>
              <a:buSzPct val="120000"/>
              <a:buFont typeface="Arial" charset="0"/>
              <a:buNone/>
            </a:pPr>
            <a:r>
              <a:rPr lang="en-US" sz="2000" b="0" dirty="0"/>
              <a:t>The Long-Term UIOLI procedure can be applied at the following </a:t>
            </a:r>
            <a:r>
              <a:rPr lang="en-US" sz="2000" b="0" dirty="0" smtClean="0"/>
              <a:t>IPs in both directions:</a:t>
            </a:r>
            <a:endParaRPr lang="en-US" sz="2000" b="0" dirty="0"/>
          </a:p>
          <a:p>
            <a:pPr marL="993775" lvl="1" indent="-457200" algn="just" defTabSz="336550" eaLnBrk="0" hangingPunct="0">
              <a:lnSpc>
                <a:spcPct val="110000"/>
              </a:lnSpc>
              <a:spcBef>
                <a:spcPct val="35000"/>
              </a:spcBef>
              <a:spcAft>
                <a:spcPct val="35000"/>
              </a:spcAft>
              <a:buClr>
                <a:schemeClr val="tx2"/>
              </a:buClr>
              <a:buFont typeface="Symbol" pitchFamily="18" charset="2"/>
              <a:buChar char="·"/>
            </a:pPr>
            <a:r>
              <a:rPr lang="en-US" sz="2000" b="0" dirty="0"/>
              <a:t>GRTgaz North-GRTgaz South</a:t>
            </a:r>
          </a:p>
          <a:p>
            <a:pPr marL="993775" lvl="1" indent="-457200" algn="just" defTabSz="336550" eaLnBrk="0" hangingPunct="0">
              <a:lnSpc>
                <a:spcPct val="110000"/>
              </a:lnSpc>
              <a:spcBef>
                <a:spcPct val="35000"/>
              </a:spcBef>
              <a:spcAft>
                <a:spcPct val="35000"/>
              </a:spcAft>
              <a:buClr>
                <a:schemeClr val="tx2"/>
              </a:buClr>
              <a:buFont typeface="Symbol" pitchFamily="18" charset="2"/>
              <a:buChar char="·"/>
            </a:pPr>
            <a:r>
              <a:rPr lang="en-US" sz="2000" b="0" dirty="0"/>
              <a:t>GRTgaz South-TIGF</a:t>
            </a:r>
          </a:p>
          <a:p>
            <a:pPr marL="993775" lvl="1" indent="-457200" algn="just" defTabSz="336550" eaLnBrk="0" hangingPunct="0">
              <a:lnSpc>
                <a:spcPct val="110000"/>
              </a:lnSpc>
              <a:spcBef>
                <a:spcPct val="35000"/>
              </a:spcBef>
              <a:spcAft>
                <a:spcPct val="35000"/>
              </a:spcAft>
              <a:buClr>
                <a:schemeClr val="tx2"/>
              </a:buClr>
              <a:buFont typeface="Symbol" pitchFamily="18" charset="2"/>
              <a:buChar char="·"/>
            </a:pPr>
            <a:r>
              <a:rPr lang="en-US" sz="2000" b="0" dirty="0"/>
              <a:t>TIGF-Larrau</a:t>
            </a:r>
          </a:p>
          <a:p>
            <a:pPr marL="993775" lvl="1" indent="-457200" algn="just" defTabSz="336550" eaLnBrk="0" hangingPunct="0">
              <a:lnSpc>
                <a:spcPct val="110000"/>
              </a:lnSpc>
              <a:spcBef>
                <a:spcPct val="35000"/>
              </a:spcBef>
              <a:spcAft>
                <a:spcPct val="35000"/>
              </a:spcAft>
              <a:buClr>
                <a:schemeClr val="tx2"/>
              </a:buClr>
              <a:buFont typeface="Symbol" pitchFamily="18" charset="2"/>
              <a:buChar char="·"/>
            </a:pPr>
            <a:r>
              <a:rPr lang="en-US" sz="2000" b="0" dirty="0"/>
              <a:t>TIGF-Biriatou</a:t>
            </a:r>
          </a:p>
        </p:txBody>
      </p:sp>
      <p:sp>
        <p:nvSpPr>
          <p:cNvPr id="10243" name="Rectangle 2"/>
          <p:cNvSpPr>
            <a:spLocks noGrp="1" noChangeArrowheads="1"/>
          </p:cNvSpPr>
          <p:nvPr>
            <p:ph type="title" idx="4294967295"/>
          </p:nvPr>
        </p:nvSpPr>
        <p:spPr>
          <a:xfrm>
            <a:off x="611188" y="260350"/>
            <a:ext cx="8332787" cy="365125"/>
          </a:xfrm>
        </p:spPr>
        <p:txBody>
          <a:bodyPr/>
          <a:lstStyle/>
          <a:p>
            <a:r>
              <a:rPr lang="en-GB" dirty="0" smtClean="0"/>
              <a:t>Long-term UIOLI</a:t>
            </a:r>
          </a:p>
        </p:txBody>
      </p:sp>
      <p:sp>
        <p:nvSpPr>
          <p:cNvPr id="10244" name="AutoShape 148"/>
          <p:cNvSpPr>
            <a:spLocks noChangeAspect="1" noChangeArrowheads="1" noTextEdit="1"/>
          </p:cNvSpPr>
          <p:nvPr/>
        </p:nvSpPr>
        <p:spPr bwMode="auto">
          <a:xfrm>
            <a:off x="4140200" y="2924175"/>
            <a:ext cx="4530725" cy="3006725"/>
          </a:xfrm>
          <a:prstGeom prst="rect">
            <a:avLst/>
          </a:prstGeom>
          <a:noFill/>
          <a:ln w="9525">
            <a:noFill/>
            <a:miter lim="800000"/>
            <a:headEnd/>
            <a:tailEnd/>
          </a:ln>
        </p:spPr>
        <p:txBody>
          <a:bodyPr/>
          <a:lstStyle/>
          <a:p>
            <a:endParaRPr lang="fr-FR"/>
          </a:p>
        </p:txBody>
      </p:sp>
      <p:pic>
        <p:nvPicPr>
          <p:cNvPr id="10245" name="Picture 151"/>
          <p:cNvPicPr>
            <a:picLocks noChangeAspect="1" noChangeArrowheads="1"/>
          </p:cNvPicPr>
          <p:nvPr/>
        </p:nvPicPr>
        <p:blipFill>
          <a:blip r:embed="rId2" cstate="print"/>
          <a:srcRect/>
          <a:stretch>
            <a:fillRect/>
          </a:stretch>
        </p:blipFill>
        <p:spPr bwMode="auto">
          <a:xfrm>
            <a:off x="5753100" y="3148013"/>
            <a:ext cx="1900238" cy="1835150"/>
          </a:xfrm>
          <a:prstGeom prst="rect">
            <a:avLst/>
          </a:prstGeom>
          <a:noFill/>
          <a:ln w="9525">
            <a:noFill/>
            <a:miter lim="800000"/>
            <a:headEnd/>
            <a:tailEnd/>
          </a:ln>
        </p:spPr>
      </p:pic>
      <p:grpSp>
        <p:nvGrpSpPr>
          <p:cNvPr id="10246" name="Group 154"/>
          <p:cNvGrpSpPr>
            <a:grpSpLocks/>
          </p:cNvGrpSpPr>
          <p:nvPr/>
        </p:nvGrpSpPr>
        <p:grpSpPr bwMode="auto">
          <a:xfrm>
            <a:off x="5067300" y="4589463"/>
            <a:ext cx="1838325" cy="1327150"/>
            <a:chOff x="3192" y="2891"/>
            <a:chExt cx="1158" cy="836"/>
          </a:xfrm>
        </p:grpSpPr>
        <p:sp>
          <p:nvSpPr>
            <p:cNvPr id="10281" name="Freeform 152"/>
            <p:cNvSpPr>
              <a:spLocks/>
            </p:cNvSpPr>
            <p:nvPr/>
          </p:nvSpPr>
          <p:spPr bwMode="auto">
            <a:xfrm>
              <a:off x="3192" y="2891"/>
              <a:ext cx="1158" cy="836"/>
            </a:xfrm>
            <a:custGeom>
              <a:avLst/>
              <a:gdLst>
                <a:gd name="T0" fmla="*/ 11641 w 11950"/>
                <a:gd name="T1" fmla="*/ 2020 h 8625"/>
                <a:gd name="T2" fmla="*/ 10716 w 11950"/>
                <a:gd name="T3" fmla="*/ 2259 h 8625"/>
                <a:gd name="T4" fmla="*/ 9521 w 11950"/>
                <a:gd name="T5" fmla="*/ 1746 h 8625"/>
                <a:gd name="T6" fmla="*/ 8480 w 11950"/>
                <a:gd name="T7" fmla="*/ 1575 h 8625"/>
                <a:gd name="T8" fmla="*/ 7440 w 11950"/>
                <a:gd name="T9" fmla="*/ 1164 h 8625"/>
                <a:gd name="T10" fmla="*/ 6630 w 11950"/>
                <a:gd name="T11" fmla="*/ 924 h 8625"/>
                <a:gd name="T12" fmla="*/ 6283 w 11950"/>
                <a:gd name="T13" fmla="*/ 890 h 8625"/>
                <a:gd name="T14" fmla="*/ 5782 w 11950"/>
                <a:gd name="T15" fmla="*/ 787 h 8625"/>
                <a:gd name="T16" fmla="*/ 5358 w 11950"/>
                <a:gd name="T17" fmla="*/ 617 h 8625"/>
                <a:gd name="T18" fmla="*/ 4972 w 11950"/>
                <a:gd name="T19" fmla="*/ 685 h 8625"/>
                <a:gd name="T20" fmla="*/ 3623 w 11950"/>
                <a:gd name="T21" fmla="*/ 445 h 8625"/>
                <a:gd name="T22" fmla="*/ 2775 w 11950"/>
                <a:gd name="T23" fmla="*/ 308 h 8625"/>
                <a:gd name="T24" fmla="*/ 1850 w 11950"/>
                <a:gd name="T25" fmla="*/ 172 h 8625"/>
                <a:gd name="T26" fmla="*/ 1426 w 11950"/>
                <a:gd name="T27" fmla="*/ 0 h 8625"/>
                <a:gd name="T28" fmla="*/ 732 w 11950"/>
                <a:gd name="T29" fmla="*/ 377 h 8625"/>
                <a:gd name="T30" fmla="*/ 154 w 11950"/>
                <a:gd name="T31" fmla="*/ 514 h 8625"/>
                <a:gd name="T32" fmla="*/ 192 w 11950"/>
                <a:gd name="T33" fmla="*/ 993 h 8625"/>
                <a:gd name="T34" fmla="*/ 270 w 11950"/>
                <a:gd name="T35" fmla="*/ 1301 h 8625"/>
                <a:gd name="T36" fmla="*/ 270 w 11950"/>
                <a:gd name="T37" fmla="*/ 1575 h 8625"/>
                <a:gd name="T38" fmla="*/ 617 w 11950"/>
                <a:gd name="T39" fmla="*/ 1643 h 8625"/>
                <a:gd name="T40" fmla="*/ 963 w 11950"/>
                <a:gd name="T41" fmla="*/ 1712 h 8625"/>
                <a:gd name="T42" fmla="*/ 886 w 11950"/>
                <a:gd name="T43" fmla="*/ 1951 h 8625"/>
                <a:gd name="T44" fmla="*/ 1310 w 11950"/>
                <a:gd name="T45" fmla="*/ 1951 h 8625"/>
                <a:gd name="T46" fmla="*/ 1735 w 11950"/>
                <a:gd name="T47" fmla="*/ 2054 h 8625"/>
                <a:gd name="T48" fmla="*/ 1966 w 11950"/>
                <a:gd name="T49" fmla="*/ 1951 h 8625"/>
                <a:gd name="T50" fmla="*/ 2428 w 11950"/>
                <a:gd name="T51" fmla="*/ 2157 h 8625"/>
                <a:gd name="T52" fmla="*/ 2775 w 11950"/>
                <a:gd name="T53" fmla="*/ 2533 h 8625"/>
                <a:gd name="T54" fmla="*/ 2004 w 11950"/>
                <a:gd name="T55" fmla="*/ 3013 h 8625"/>
                <a:gd name="T56" fmla="*/ 1850 w 11950"/>
                <a:gd name="T57" fmla="*/ 3834 h 8625"/>
                <a:gd name="T58" fmla="*/ 1773 w 11950"/>
                <a:gd name="T59" fmla="*/ 4039 h 8625"/>
                <a:gd name="T60" fmla="*/ 1349 w 11950"/>
                <a:gd name="T61" fmla="*/ 4895 h 8625"/>
                <a:gd name="T62" fmla="*/ 1387 w 11950"/>
                <a:gd name="T63" fmla="*/ 5374 h 8625"/>
                <a:gd name="T64" fmla="*/ 1349 w 11950"/>
                <a:gd name="T65" fmla="*/ 6024 h 8625"/>
                <a:gd name="T66" fmla="*/ 925 w 11950"/>
                <a:gd name="T67" fmla="*/ 6538 h 8625"/>
                <a:gd name="T68" fmla="*/ 1156 w 11950"/>
                <a:gd name="T69" fmla="*/ 7222 h 8625"/>
                <a:gd name="T70" fmla="*/ 1696 w 11950"/>
                <a:gd name="T71" fmla="*/ 7633 h 8625"/>
                <a:gd name="T72" fmla="*/ 1888 w 11950"/>
                <a:gd name="T73" fmla="*/ 8043 h 8625"/>
                <a:gd name="T74" fmla="*/ 2158 w 11950"/>
                <a:gd name="T75" fmla="*/ 8454 h 8625"/>
                <a:gd name="T76" fmla="*/ 2698 w 11950"/>
                <a:gd name="T77" fmla="*/ 8420 h 8625"/>
                <a:gd name="T78" fmla="*/ 3122 w 11950"/>
                <a:gd name="T79" fmla="*/ 8181 h 8625"/>
                <a:gd name="T80" fmla="*/ 3816 w 11950"/>
                <a:gd name="T81" fmla="*/ 8009 h 8625"/>
                <a:gd name="T82" fmla="*/ 4664 w 11950"/>
                <a:gd name="T83" fmla="*/ 8078 h 8625"/>
                <a:gd name="T84" fmla="*/ 5512 w 11950"/>
                <a:gd name="T85" fmla="*/ 8181 h 8625"/>
                <a:gd name="T86" fmla="*/ 6013 w 11950"/>
                <a:gd name="T87" fmla="*/ 8078 h 8625"/>
                <a:gd name="T88" fmla="*/ 6398 w 11950"/>
                <a:gd name="T89" fmla="*/ 7907 h 8625"/>
                <a:gd name="T90" fmla="*/ 6668 w 11950"/>
                <a:gd name="T91" fmla="*/ 7428 h 8625"/>
                <a:gd name="T92" fmla="*/ 7054 w 11950"/>
                <a:gd name="T93" fmla="*/ 7291 h 8625"/>
                <a:gd name="T94" fmla="*/ 7787 w 11950"/>
                <a:gd name="T95" fmla="*/ 7222 h 8625"/>
                <a:gd name="T96" fmla="*/ 7863 w 11950"/>
                <a:gd name="T97" fmla="*/ 6914 h 8625"/>
                <a:gd name="T98" fmla="*/ 7941 w 11950"/>
                <a:gd name="T99" fmla="*/ 6469 h 8625"/>
                <a:gd name="T100" fmla="*/ 8519 w 11950"/>
                <a:gd name="T101" fmla="*/ 6195 h 8625"/>
                <a:gd name="T102" fmla="*/ 8442 w 11950"/>
                <a:gd name="T103" fmla="*/ 5922 h 8625"/>
                <a:gd name="T104" fmla="*/ 8210 w 11950"/>
                <a:gd name="T105" fmla="*/ 5511 h 8625"/>
                <a:gd name="T106" fmla="*/ 8365 w 11950"/>
                <a:gd name="T107" fmla="*/ 5032 h 8625"/>
                <a:gd name="T108" fmla="*/ 8788 w 11950"/>
                <a:gd name="T109" fmla="*/ 4450 h 8625"/>
                <a:gd name="T110" fmla="*/ 9174 w 11950"/>
                <a:gd name="T111" fmla="*/ 4039 h 8625"/>
                <a:gd name="T112" fmla="*/ 9483 w 11950"/>
                <a:gd name="T113" fmla="*/ 3868 h 8625"/>
                <a:gd name="T114" fmla="*/ 9598 w 11950"/>
                <a:gd name="T115" fmla="*/ 3526 h 8625"/>
                <a:gd name="T116" fmla="*/ 10022 w 11950"/>
                <a:gd name="T117" fmla="*/ 3389 h 8625"/>
                <a:gd name="T118" fmla="*/ 10909 w 11950"/>
                <a:gd name="T119" fmla="*/ 3115 h 8625"/>
                <a:gd name="T120" fmla="*/ 11487 w 11950"/>
                <a:gd name="T121" fmla="*/ 2841 h 8625"/>
                <a:gd name="T122" fmla="*/ 11757 w 11950"/>
                <a:gd name="T123" fmla="*/ 2259 h 862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1950"/>
                <a:gd name="T187" fmla="*/ 0 h 8625"/>
                <a:gd name="T188" fmla="*/ 11950 w 11950"/>
                <a:gd name="T189" fmla="*/ 8625 h 862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1950" h="8625">
                  <a:moveTo>
                    <a:pt x="11911" y="2157"/>
                  </a:moveTo>
                  <a:cubicBezTo>
                    <a:pt x="11834" y="2122"/>
                    <a:pt x="11834" y="2122"/>
                    <a:pt x="11834" y="2122"/>
                  </a:cubicBezTo>
                  <a:cubicBezTo>
                    <a:pt x="11795" y="2122"/>
                    <a:pt x="11795" y="2122"/>
                    <a:pt x="11795" y="2122"/>
                  </a:cubicBezTo>
                  <a:cubicBezTo>
                    <a:pt x="11718" y="2088"/>
                    <a:pt x="11718" y="2088"/>
                    <a:pt x="11718" y="2088"/>
                  </a:cubicBezTo>
                  <a:cubicBezTo>
                    <a:pt x="11680" y="2020"/>
                    <a:pt x="11680" y="2020"/>
                    <a:pt x="11680" y="2020"/>
                  </a:cubicBezTo>
                  <a:cubicBezTo>
                    <a:pt x="11680" y="2020"/>
                    <a:pt x="11680" y="2020"/>
                    <a:pt x="11680" y="2020"/>
                  </a:cubicBezTo>
                  <a:cubicBezTo>
                    <a:pt x="11641" y="2020"/>
                    <a:pt x="11641" y="2020"/>
                    <a:pt x="11641" y="2020"/>
                  </a:cubicBezTo>
                  <a:cubicBezTo>
                    <a:pt x="11641" y="2020"/>
                    <a:pt x="11641" y="2020"/>
                    <a:pt x="11641" y="2020"/>
                  </a:cubicBezTo>
                  <a:cubicBezTo>
                    <a:pt x="11641" y="2020"/>
                    <a:pt x="11526" y="2122"/>
                    <a:pt x="11448" y="2122"/>
                  </a:cubicBezTo>
                  <a:cubicBezTo>
                    <a:pt x="11333" y="2157"/>
                    <a:pt x="11333" y="2191"/>
                    <a:pt x="11256" y="2225"/>
                  </a:cubicBezTo>
                  <a:cubicBezTo>
                    <a:pt x="11256" y="2225"/>
                    <a:pt x="11178" y="2225"/>
                    <a:pt x="11178" y="2225"/>
                  </a:cubicBezTo>
                  <a:cubicBezTo>
                    <a:pt x="11102" y="2191"/>
                    <a:pt x="11063" y="2191"/>
                    <a:pt x="11025" y="2122"/>
                  </a:cubicBezTo>
                  <a:cubicBezTo>
                    <a:pt x="10986" y="2157"/>
                    <a:pt x="10909" y="2157"/>
                    <a:pt x="10832" y="2157"/>
                  </a:cubicBezTo>
                  <a:cubicBezTo>
                    <a:pt x="10793" y="2225"/>
                    <a:pt x="10793" y="2225"/>
                    <a:pt x="10716" y="2259"/>
                  </a:cubicBezTo>
                  <a:cubicBezTo>
                    <a:pt x="10716" y="2191"/>
                    <a:pt x="10716" y="2191"/>
                    <a:pt x="10639" y="2157"/>
                  </a:cubicBezTo>
                  <a:cubicBezTo>
                    <a:pt x="10639" y="2157"/>
                    <a:pt x="10562" y="2088"/>
                    <a:pt x="10485" y="2122"/>
                  </a:cubicBezTo>
                  <a:cubicBezTo>
                    <a:pt x="10485" y="2054"/>
                    <a:pt x="10485" y="1986"/>
                    <a:pt x="10446" y="1951"/>
                  </a:cubicBezTo>
                  <a:cubicBezTo>
                    <a:pt x="10369" y="1883"/>
                    <a:pt x="10292" y="1917"/>
                    <a:pt x="10177" y="1986"/>
                  </a:cubicBezTo>
                  <a:cubicBezTo>
                    <a:pt x="10177" y="1986"/>
                    <a:pt x="10138" y="1986"/>
                    <a:pt x="10061" y="2020"/>
                  </a:cubicBezTo>
                  <a:cubicBezTo>
                    <a:pt x="9907" y="1986"/>
                    <a:pt x="10022" y="1848"/>
                    <a:pt x="9868" y="1814"/>
                  </a:cubicBezTo>
                  <a:cubicBezTo>
                    <a:pt x="9791" y="1712"/>
                    <a:pt x="9521" y="1746"/>
                    <a:pt x="9521" y="1746"/>
                  </a:cubicBezTo>
                  <a:cubicBezTo>
                    <a:pt x="9444" y="1643"/>
                    <a:pt x="9367" y="1712"/>
                    <a:pt x="9251" y="1746"/>
                  </a:cubicBezTo>
                  <a:cubicBezTo>
                    <a:pt x="9251" y="1746"/>
                    <a:pt x="9251" y="1746"/>
                    <a:pt x="9251" y="1746"/>
                  </a:cubicBezTo>
                  <a:cubicBezTo>
                    <a:pt x="9213" y="1814"/>
                    <a:pt x="9213" y="1814"/>
                    <a:pt x="9213" y="1814"/>
                  </a:cubicBezTo>
                  <a:cubicBezTo>
                    <a:pt x="9174" y="1746"/>
                    <a:pt x="9136" y="1746"/>
                    <a:pt x="9136" y="1746"/>
                  </a:cubicBezTo>
                  <a:cubicBezTo>
                    <a:pt x="8982" y="1712"/>
                    <a:pt x="8905" y="1746"/>
                    <a:pt x="8788" y="1746"/>
                  </a:cubicBezTo>
                  <a:cubicBezTo>
                    <a:pt x="8712" y="1780"/>
                    <a:pt x="8788" y="1712"/>
                    <a:pt x="8712" y="1643"/>
                  </a:cubicBezTo>
                  <a:cubicBezTo>
                    <a:pt x="8635" y="1677"/>
                    <a:pt x="8557" y="1609"/>
                    <a:pt x="8480" y="1575"/>
                  </a:cubicBezTo>
                  <a:cubicBezTo>
                    <a:pt x="8403" y="1541"/>
                    <a:pt x="8288" y="1609"/>
                    <a:pt x="8288" y="1609"/>
                  </a:cubicBezTo>
                  <a:cubicBezTo>
                    <a:pt x="8210" y="1609"/>
                    <a:pt x="8210" y="1609"/>
                    <a:pt x="8133" y="1575"/>
                  </a:cubicBezTo>
                  <a:cubicBezTo>
                    <a:pt x="8056" y="1575"/>
                    <a:pt x="8056" y="1541"/>
                    <a:pt x="7979" y="1472"/>
                  </a:cubicBezTo>
                  <a:cubicBezTo>
                    <a:pt x="7979" y="1472"/>
                    <a:pt x="7902" y="1438"/>
                    <a:pt x="7825" y="1369"/>
                  </a:cubicBezTo>
                  <a:cubicBezTo>
                    <a:pt x="7671" y="1301"/>
                    <a:pt x="7710" y="1403"/>
                    <a:pt x="7593" y="1369"/>
                  </a:cubicBezTo>
                  <a:cubicBezTo>
                    <a:pt x="7517" y="1301"/>
                    <a:pt x="7478" y="1335"/>
                    <a:pt x="7440" y="1267"/>
                  </a:cubicBezTo>
                  <a:cubicBezTo>
                    <a:pt x="7440" y="1267"/>
                    <a:pt x="7362" y="1232"/>
                    <a:pt x="7440" y="1164"/>
                  </a:cubicBezTo>
                  <a:cubicBezTo>
                    <a:pt x="7517" y="1027"/>
                    <a:pt x="7208" y="1027"/>
                    <a:pt x="7208" y="1027"/>
                  </a:cubicBezTo>
                  <a:cubicBezTo>
                    <a:pt x="7170" y="959"/>
                    <a:pt x="7170" y="890"/>
                    <a:pt x="7170" y="890"/>
                  </a:cubicBezTo>
                  <a:cubicBezTo>
                    <a:pt x="7170" y="890"/>
                    <a:pt x="7015" y="856"/>
                    <a:pt x="7015" y="856"/>
                  </a:cubicBezTo>
                  <a:cubicBezTo>
                    <a:pt x="6900" y="890"/>
                    <a:pt x="6900" y="890"/>
                    <a:pt x="6900" y="890"/>
                  </a:cubicBezTo>
                  <a:cubicBezTo>
                    <a:pt x="6823" y="890"/>
                    <a:pt x="6823" y="890"/>
                    <a:pt x="6823" y="890"/>
                  </a:cubicBezTo>
                  <a:cubicBezTo>
                    <a:pt x="6746" y="924"/>
                    <a:pt x="6746" y="924"/>
                    <a:pt x="6746" y="924"/>
                  </a:cubicBezTo>
                  <a:cubicBezTo>
                    <a:pt x="6630" y="924"/>
                    <a:pt x="6630" y="924"/>
                    <a:pt x="6630" y="924"/>
                  </a:cubicBezTo>
                  <a:cubicBezTo>
                    <a:pt x="6630" y="924"/>
                    <a:pt x="6630" y="924"/>
                    <a:pt x="6630" y="924"/>
                  </a:cubicBezTo>
                  <a:cubicBezTo>
                    <a:pt x="6515" y="959"/>
                    <a:pt x="6515" y="959"/>
                    <a:pt x="6515" y="959"/>
                  </a:cubicBezTo>
                  <a:cubicBezTo>
                    <a:pt x="6437" y="959"/>
                    <a:pt x="6437" y="959"/>
                    <a:pt x="6437" y="959"/>
                  </a:cubicBezTo>
                  <a:cubicBezTo>
                    <a:pt x="6360" y="924"/>
                    <a:pt x="6360" y="924"/>
                    <a:pt x="6360" y="924"/>
                  </a:cubicBezTo>
                  <a:cubicBezTo>
                    <a:pt x="6360" y="856"/>
                    <a:pt x="6360" y="856"/>
                    <a:pt x="6360" y="856"/>
                  </a:cubicBezTo>
                  <a:cubicBezTo>
                    <a:pt x="6283" y="890"/>
                    <a:pt x="6283" y="890"/>
                    <a:pt x="6283" y="890"/>
                  </a:cubicBezTo>
                  <a:cubicBezTo>
                    <a:pt x="6283" y="890"/>
                    <a:pt x="6283" y="890"/>
                    <a:pt x="6283" y="890"/>
                  </a:cubicBezTo>
                  <a:cubicBezTo>
                    <a:pt x="6206" y="787"/>
                    <a:pt x="6206" y="787"/>
                    <a:pt x="6206" y="787"/>
                  </a:cubicBezTo>
                  <a:cubicBezTo>
                    <a:pt x="6129" y="787"/>
                    <a:pt x="6129" y="787"/>
                    <a:pt x="6129" y="787"/>
                  </a:cubicBezTo>
                  <a:cubicBezTo>
                    <a:pt x="6052" y="787"/>
                    <a:pt x="6052" y="787"/>
                    <a:pt x="6052" y="787"/>
                  </a:cubicBezTo>
                  <a:cubicBezTo>
                    <a:pt x="6013" y="822"/>
                    <a:pt x="6013" y="822"/>
                    <a:pt x="6013" y="822"/>
                  </a:cubicBezTo>
                  <a:cubicBezTo>
                    <a:pt x="5936" y="753"/>
                    <a:pt x="5936" y="753"/>
                    <a:pt x="5936" y="753"/>
                  </a:cubicBezTo>
                  <a:cubicBezTo>
                    <a:pt x="5859" y="787"/>
                    <a:pt x="5859" y="787"/>
                    <a:pt x="5859" y="787"/>
                  </a:cubicBezTo>
                  <a:cubicBezTo>
                    <a:pt x="5782" y="787"/>
                    <a:pt x="5782" y="787"/>
                    <a:pt x="5782" y="787"/>
                  </a:cubicBezTo>
                  <a:cubicBezTo>
                    <a:pt x="5705" y="787"/>
                    <a:pt x="5705" y="787"/>
                    <a:pt x="5705" y="787"/>
                  </a:cubicBezTo>
                  <a:cubicBezTo>
                    <a:pt x="5628" y="753"/>
                    <a:pt x="5628" y="753"/>
                    <a:pt x="5628" y="753"/>
                  </a:cubicBezTo>
                  <a:cubicBezTo>
                    <a:pt x="5628" y="685"/>
                    <a:pt x="5628" y="685"/>
                    <a:pt x="5628" y="685"/>
                  </a:cubicBezTo>
                  <a:cubicBezTo>
                    <a:pt x="5628" y="651"/>
                    <a:pt x="5628" y="651"/>
                    <a:pt x="5628" y="651"/>
                  </a:cubicBezTo>
                  <a:cubicBezTo>
                    <a:pt x="5551" y="651"/>
                    <a:pt x="5551" y="651"/>
                    <a:pt x="5551" y="651"/>
                  </a:cubicBezTo>
                  <a:cubicBezTo>
                    <a:pt x="5473" y="617"/>
                    <a:pt x="5473" y="617"/>
                    <a:pt x="5473" y="617"/>
                  </a:cubicBezTo>
                  <a:cubicBezTo>
                    <a:pt x="5358" y="617"/>
                    <a:pt x="5358" y="617"/>
                    <a:pt x="5358" y="617"/>
                  </a:cubicBezTo>
                  <a:cubicBezTo>
                    <a:pt x="5358" y="685"/>
                    <a:pt x="5358" y="685"/>
                    <a:pt x="5358" y="685"/>
                  </a:cubicBezTo>
                  <a:cubicBezTo>
                    <a:pt x="5281" y="685"/>
                    <a:pt x="5281" y="685"/>
                    <a:pt x="5281" y="685"/>
                  </a:cubicBezTo>
                  <a:cubicBezTo>
                    <a:pt x="5281" y="651"/>
                    <a:pt x="5281" y="651"/>
                    <a:pt x="5281" y="651"/>
                  </a:cubicBezTo>
                  <a:cubicBezTo>
                    <a:pt x="5203" y="651"/>
                    <a:pt x="5203" y="651"/>
                    <a:pt x="5203" y="651"/>
                  </a:cubicBezTo>
                  <a:cubicBezTo>
                    <a:pt x="5203" y="582"/>
                    <a:pt x="5203" y="582"/>
                    <a:pt x="5203" y="582"/>
                  </a:cubicBezTo>
                  <a:cubicBezTo>
                    <a:pt x="5088" y="685"/>
                    <a:pt x="5088" y="685"/>
                    <a:pt x="5088" y="685"/>
                  </a:cubicBezTo>
                  <a:cubicBezTo>
                    <a:pt x="4972" y="685"/>
                    <a:pt x="4972" y="685"/>
                    <a:pt x="4972" y="685"/>
                  </a:cubicBezTo>
                  <a:cubicBezTo>
                    <a:pt x="4818" y="719"/>
                    <a:pt x="4818" y="719"/>
                    <a:pt x="4818" y="719"/>
                  </a:cubicBezTo>
                  <a:cubicBezTo>
                    <a:pt x="4548" y="719"/>
                    <a:pt x="4548" y="719"/>
                    <a:pt x="4548" y="719"/>
                  </a:cubicBezTo>
                  <a:cubicBezTo>
                    <a:pt x="4317" y="617"/>
                    <a:pt x="4317" y="617"/>
                    <a:pt x="4317" y="617"/>
                  </a:cubicBezTo>
                  <a:cubicBezTo>
                    <a:pt x="4125" y="548"/>
                    <a:pt x="4125" y="548"/>
                    <a:pt x="4125" y="548"/>
                  </a:cubicBezTo>
                  <a:cubicBezTo>
                    <a:pt x="4047" y="548"/>
                    <a:pt x="4047" y="548"/>
                    <a:pt x="4047" y="548"/>
                  </a:cubicBezTo>
                  <a:cubicBezTo>
                    <a:pt x="3739" y="480"/>
                    <a:pt x="3739" y="480"/>
                    <a:pt x="3739" y="480"/>
                  </a:cubicBezTo>
                  <a:cubicBezTo>
                    <a:pt x="3623" y="445"/>
                    <a:pt x="3623" y="445"/>
                    <a:pt x="3623" y="445"/>
                  </a:cubicBezTo>
                  <a:cubicBezTo>
                    <a:pt x="3508" y="342"/>
                    <a:pt x="3508" y="342"/>
                    <a:pt x="3508" y="342"/>
                  </a:cubicBezTo>
                  <a:cubicBezTo>
                    <a:pt x="3430" y="308"/>
                    <a:pt x="3430" y="308"/>
                    <a:pt x="3430" y="308"/>
                  </a:cubicBezTo>
                  <a:cubicBezTo>
                    <a:pt x="3315" y="377"/>
                    <a:pt x="3315" y="377"/>
                    <a:pt x="3315" y="377"/>
                  </a:cubicBezTo>
                  <a:cubicBezTo>
                    <a:pt x="3122" y="342"/>
                    <a:pt x="3122" y="342"/>
                    <a:pt x="3122" y="342"/>
                  </a:cubicBezTo>
                  <a:cubicBezTo>
                    <a:pt x="3045" y="308"/>
                    <a:pt x="3045" y="308"/>
                    <a:pt x="3045" y="308"/>
                  </a:cubicBezTo>
                  <a:cubicBezTo>
                    <a:pt x="2891" y="274"/>
                    <a:pt x="2891" y="274"/>
                    <a:pt x="2891" y="274"/>
                  </a:cubicBezTo>
                  <a:cubicBezTo>
                    <a:pt x="2775" y="308"/>
                    <a:pt x="2775" y="308"/>
                    <a:pt x="2775" y="308"/>
                  </a:cubicBezTo>
                  <a:cubicBezTo>
                    <a:pt x="2621" y="308"/>
                    <a:pt x="2621" y="308"/>
                    <a:pt x="2621" y="308"/>
                  </a:cubicBezTo>
                  <a:cubicBezTo>
                    <a:pt x="2505" y="274"/>
                    <a:pt x="2505" y="274"/>
                    <a:pt x="2505" y="274"/>
                  </a:cubicBezTo>
                  <a:cubicBezTo>
                    <a:pt x="2351" y="308"/>
                    <a:pt x="2351" y="308"/>
                    <a:pt x="2351" y="308"/>
                  </a:cubicBezTo>
                  <a:cubicBezTo>
                    <a:pt x="2235" y="274"/>
                    <a:pt x="2235" y="274"/>
                    <a:pt x="2235" y="274"/>
                  </a:cubicBezTo>
                  <a:cubicBezTo>
                    <a:pt x="2004" y="308"/>
                    <a:pt x="2004" y="308"/>
                    <a:pt x="2004" y="308"/>
                  </a:cubicBezTo>
                  <a:cubicBezTo>
                    <a:pt x="1850" y="206"/>
                    <a:pt x="1850" y="206"/>
                    <a:pt x="1850" y="206"/>
                  </a:cubicBezTo>
                  <a:cubicBezTo>
                    <a:pt x="1850" y="172"/>
                    <a:pt x="1850" y="172"/>
                    <a:pt x="1850" y="172"/>
                  </a:cubicBezTo>
                  <a:cubicBezTo>
                    <a:pt x="1773" y="103"/>
                    <a:pt x="1773" y="103"/>
                    <a:pt x="1773" y="103"/>
                  </a:cubicBezTo>
                  <a:cubicBezTo>
                    <a:pt x="1696" y="137"/>
                    <a:pt x="1696" y="137"/>
                    <a:pt x="1696" y="137"/>
                  </a:cubicBezTo>
                  <a:cubicBezTo>
                    <a:pt x="1618" y="69"/>
                    <a:pt x="1618" y="69"/>
                    <a:pt x="1618" y="69"/>
                  </a:cubicBezTo>
                  <a:cubicBezTo>
                    <a:pt x="1618" y="35"/>
                    <a:pt x="1618" y="35"/>
                    <a:pt x="1618" y="35"/>
                  </a:cubicBezTo>
                  <a:cubicBezTo>
                    <a:pt x="1426" y="103"/>
                    <a:pt x="1426" y="103"/>
                    <a:pt x="1426" y="103"/>
                  </a:cubicBezTo>
                  <a:cubicBezTo>
                    <a:pt x="1426" y="69"/>
                    <a:pt x="1426" y="69"/>
                    <a:pt x="1426" y="69"/>
                  </a:cubicBezTo>
                  <a:cubicBezTo>
                    <a:pt x="1426" y="0"/>
                    <a:pt x="1426" y="0"/>
                    <a:pt x="1426" y="0"/>
                  </a:cubicBezTo>
                  <a:cubicBezTo>
                    <a:pt x="1426" y="0"/>
                    <a:pt x="1426" y="0"/>
                    <a:pt x="1426" y="0"/>
                  </a:cubicBezTo>
                  <a:cubicBezTo>
                    <a:pt x="1156" y="103"/>
                    <a:pt x="1156" y="103"/>
                    <a:pt x="1156" y="103"/>
                  </a:cubicBezTo>
                  <a:cubicBezTo>
                    <a:pt x="963" y="206"/>
                    <a:pt x="963" y="206"/>
                    <a:pt x="963" y="206"/>
                  </a:cubicBezTo>
                  <a:cubicBezTo>
                    <a:pt x="1079" y="308"/>
                    <a:pt x="1079" y="308"/>
                    <a:pt x="1079" y="308"/>
                  </a:cubicBezTo>
                  <a:cubicBezTo>
                    <a:pt x="1002" y="377"/>
                    <a:pt x="1002" y="377"/>
                    <a:pt x="1002" y="377"/>
                  </a:cubicBezTo>
                  <a:cubicBezTo>
                    <a:pt x="886" y="342"/>
                    <a:pt x="886" y="342"/>
                    <a:pt x="886" y="342"/>
                  </a:cubicBezTo>
                  <a:cubicBezTo>
                    <a:pt x="732" y="377"/>
                    <a:pt x="732" y="377"/>
                    <a:pt x="732" y="377"/>
                  </a:cubicBezTo>
                  <a:cubicBezTo>
                    <a:pt x="732" y="377"/>
                    <a:pt x="732" y="377"/>
                    <a:pt x="732" y="377"/>
                  </a:cubicBezTo>
                  <a:cubicBezTo>
                    <a:pt x="617" y="377"/>
                    <a:pt x="617" y="377"/>
                    <a:pt x="617" y="377"/>
                  </a:cubicBezTo>
                  <a:cubicBezTo>
                    <a:pt x="617" y="377"/>
                    <a:pt x="617" y="377"/>
                    <a:pt x="617" y="377"/>
                  </a:cubicBezTo>
                  <a:cubicBezTo>
                    <a:pt x="540" y="342"/>
                    <a:pt x="540" y="342"/>
                    <a:pt x="540" y="342"/>
                  </a:cubicBezTo>
                  <a:cubicBezTo>
                    <a:pt x="423" y="377"/>
                    <a:pt x="423" y="377"/>
                    <a:pt x="423" y="377"/>
                  </a:cubicBezTo>
                  <a:cubicBezTo>
                    <a:pt x="231" y="445"/>
                    <a:pt x="231" y="445"/>
                    <a:pt x="231" y="445"/>
                  </a:cubicBezTo>
                  <a:cubicBezTo>
                    <a:pt x="154" y="514"/>
                    <a:pt x="154" y="514"/>
                    <a:pt x="154" y="514"/>
                  </a:cubicBezTo>
                  <a:cubicBezTo>
                    <a:pt x="154" y="514"/>
                    <a:pt x="154" y="514"/>
                    <a:pt x="154" y="514"/>
                  </a:cubicBezTo>
                  <a:cubicBezTo>
                    <a:pt x="77" y="651"/>
                    <a:pt x="77" y="651"/>
                    <a:pt x="77" y="651"/>
                  </a:cubicBezTo>
                  <a:cubicBezTo>
                    <a:pt x="0" y="719"/>
                    <a:pt x="0" y="719"/>
                    <a:pt x="0" y="719"/>
                  </a:cubicBezTo>
                  <a:cubicBezTo>
                    <a:pt x="154" y="753"/>
                    <a:pt x="154" y="753"/>
                    <a:pt x="154" y="753"/>
                  </a:cubicBezTo>
                  <a:cubicBezTo>
                    <a:pt x="192" y="890"/>
                    <a:pt x="192" y="890"/>
                    <a:pt x="192" y="890"/>
                  </a:cubicBezTo>
                  <a:cubicBezTo>
                    <a:pt x="270" y="924"/>
                    <a:pt x="270" y="924"/>
                    <a:pt x="270" y="924"/>
                  </a:cubicBezTo>
                  <a:cubicBezTo>
                    <a:pt x="192" y="993"/>
                    <a:pt x="192" y="993"/>
                    <a:pt x="192" y="993"/>
                  </a:cubicBezTo>
                  <a:cubicBezTo>
                    <a:pt x="154" y="1062"/>
                    <a:pt x="154" y="1062"/>
                    <a:pt x="154" y="1062"/>
                  </a:cubicBezTo>
                  <a:cubicBezTo>
                    <a:pt x="115" y="1130"/>
                    <a:pt x="115" y="1130"/>
                    <a:pt x="115" y="1130"/>
                  </a:cubicBezTo>
                  <a:cubicBezTo>
                    <a:pt x="192" y="1198"/>
                    <a:pt x="192" y="1198"/>
                    <a:pt x="192" y="1198"/>
                  </a:cubicBezTo>
                  <a:cubicBezTo>
                    <a:pt x="231" y="1130"/>
                    <a:pt x="231" y="1130"/>
                    <a:pt x="231" y="1130"/>
                  </a:cubicBezTo>
                  <a:cubicBezTo>
                    <a:pt x="308" y="1096"/>
                    <a:pt x="308" y="1096"/>
                    <a:pt x="308" y="1096"/>
                  </a:cubicBezTo>
                  <a:cubicBezTo>
                    <a:pt x="423" y="1062"/>
                    <a:pt x="423" y="1062"/>
                    <a:pt x="423" y="1062"/>
                  </a:cubicBezTo>
                  <a:cubicBezTo>
                    <a:pt x="270" y="1301"/>
                    <a:pt x="270" y="1301"/>
                    <a:pt x="270" y="1301"/>
                  </a:cubicBezTo>
                  <a:cubicBezTo>
                    <a:pt x="270" y="1335"/>
                    <a:pt x="270" y="1335"/>
                    <a:pt x="270" y="1335"/>
                  </a:cubicBezTo>
                  <a:cubicBezTo>
                    <a:pt x="385" y="1403"/>
                    <a:pt x="385" y="1403"/>
                    <a:pt x="385" y="1403"/>
                  </a:cubicBezTo>
                  <a:cubicBezTo>
                    <a:pt x="308" y="1403"/>
                    <a:pt x="308" y="1403"/>
                    <a:pt x="308" y="1403"/>
                  </a:cubicBezTo>
                  <a:cubicBezTo>
                    <a:pt x="308" y="1472"/>
                    <a:pt x="308" y="1472"/>
                    <a:pt x="308" y="1472"/>
                  </a:cubicBezTo>
                  <a:cubicBezTo>
                    <a:pt x="462" y="1507"/>
                    <a:pt x="462" y="1507"/>
                    <a:pt x="462" y="1507"/>
                  </a:cubicBezTo>
                  <a:cubicBezTo>
                    <a:pt x="347" y="1575"/>
                    <a:pt x="347" y="1575"/>
                    <a:pt x="347" y="1575"/>
                  </a:cubicBezTo>
                  <a:cubicBezTo>
                    <a:pt x="270" y="1575"/>
                    <a:pt x="270" y="1575"/>
                    <a:pt x="270" y="1575"/>
                  </a:cubicBezTo>
                  <a:cubicBezTo>
                    <a:pt x="231" y="1780"/>
                    <a:pt x="231" y="1780"/>
                    <a:pt x="231" y="1780"/>
                  </a:cubicBezTo>
                  <a:cubicBezTo>
                    <a:pt x="308" y="1746"/>
                    <a:pt x="308" y="1746"/>
                    <a:pt x="308" y="1746"/>
                  </a:cubicBezTo>
                  <a:cubicBezTo>
                    <a:pt x="385" y="1746"/>
                    <a:pt x="385" y="1746"/>
                    <a:pt x="385" y="1746"/>
                  </a:cubicBezTo>
                  <a:cubicBezTo>
                    <a:pt x="462" y="1746"/>
                    <a:pt x="462" y="1746"/>
                    <a:pt x="462" y="1746"/>
                  </a:cubicBezTo>
                  <a:cubicBezTo>
                    <a:pt x="501" y="1677"/>
                    <a:pt x="501" y="1677"/>
                    <a:pt x="501" y="1677"/>
                  </a:cubicBezTo>
                  <a:cubicBezTo>
                    <a:pt x="578" y="1643"/>
                    <a:pt x="578" y="1643"/>
                    <a:pt x="578" y="1643"/>
                  </a:cubicBezTo>
                  <a:cubicBezTo>
                    <a:pt x="617" y="1643"/>
                    <a:pt x="617" y="1643"/>
                    <a:pt x="617" y="1643"/>
                  </a:cubicBezTo>
                  <a:cubicBezTo>
                    <a:pt x="693" y="1643"/>
                    <a:pt x="693" y="1643"/>
                    <a:pt x="693" y="1643"/>
                  </a:cubicBezTo>
                  <a:cubicBezTo>
                    <a:pt x="771" y="1609"/>
                    <a:pt x="771" y="1609"/>
                    <a:pt x="771" y="1609"/>
                  </a:cubicBezTo>
                  <a:cubicBezTo>
                    <a:pt x="886" y="1609"/>
                    <a:pt x="886" y="1609"/>
                    <a:pt x="886" y="1609"/>
                  </a:cubicBezTo>
                  <a:cubicBezTo>
                    <a:pt x="886" y="1643"/>
                    <a:pt x="886" y="1643"/>
                    <a:pt x="886" y="1643"/>
                  </a:cubicBezTo>
                  <a:cubicBezTo>
                    <a:pt x="886" y="1643"/>
                    <a:pt x="886" y="1643"/>
                    <a:pt x="886" y="1643"/>
                  </a:cubicBezTo>
                  <a:cubicBezTo>
                    <a:pt x="925" y="1712"/>
                    <a:pt x="925" y="1712"/>
                    <a:pt x="925" y="1712"/>
                  </a:cubicBezTo>
                  <a:cubicBezTo>
                    <a:pt x="963" y="1712"/>
                    <a:pt x="963" y="1712"/>
                    <a:pt x="963" y="1712"/>
                  </a:cubicBezTo>
                  <a:cubicBezTo>
                    <a:pt x="1002" y="1746"/>
                    <a:pt x="1002" y="1746"/>
                    <a:pt x="1002" y="1746"/>
                  </a:cubicBezTo>
                  <a:cubicBezTo>
                    <a:pt x="1002" y="1746"/>
                    <a:pt x="1002" y="1746"/>
                    <a:pt x="1002" y="1746"/>
                  </a:cubicBezTo>
                  <a:cubicBezTo>
                    <a:pt x="925" y="1780"/>
                    <a:pt x="925" y="1780"/>
                    <a:pt x="925" y="1780"/>
                  </a:cubicBezTo>
                  <a:cubicBezTo>
                    <a:pt x="886" y="1848"/>
                    <a:pt x="886" y="1848"/>
                    <a:pt x="886" y="1848"/>
                  </a:cubicBezTo>
                  <a:cubicBezTo>
                    <a:pt x="809" y="1917"/>
                    <a:pt x="809" y="1917"/>
                    <a:pt x="809" y="1917"/>
                  </a:cubicBezTo>
                  <a:cubicBezTo>
                    <a:pt x="809" y="1917"/>
                    <a:pt x="809" y="1917"/>
                    <a:pt x="809" y="1917"/>
                  </a:cubicBezTo>
                  <a:cubicBezTo>
                    <a:pt x="886" y="1951"/>
                    <a:pt x="886" y="1951"/>
                    <a:pt x="886" y="1951"/>
                  </a:cubicBezTo>
                  <a:cubicBezTo>
                    <a:pt x="886" y="1951"/>
                    <a:pt x="886" y="1951"/>
                    <a:pt x="886" y="1951"/>
                  </a:cubicBezTo>
                  <a:cubicBezTo>
                    <a:pt x="1040" y="1917"/>
                    <a:pt x="1040" y="1917"/>
                    <a:pt x="1040" y="1917"/>
                  </a:cubicBezTo>
                  <a:cubicBezTo>
                    <a:pt x="1040" y="1986"/>
                    <a:pt x="1040" y="1986"/>
                    <a:pt x="1040" y="1986"/>
                  </a:cubicBezTo>
                  <a:cubicBezTo>
                    <a:pt x="1156" y="1917"/>
                    <a:pt x="1156" y="1917"/>
                    <a:pt x="1156" y="1917"/>
                  </a:cubicBezTo>
                  <a:cubicBezTo>
                    <a:pt x="1233" y="1951"/>
                    <a:pt x="1233" y="1951"/>
                    <a:pt x="1233" y="1951"/>
                  </a:cubicBezTo>
                  <a:cubicBezTo>
                    <a:pt x="1233" y="1951"/>
                    <a:pt x="1233" y="1951"/>
                    <a:pt x="1233" y="1951"/>
                  </a:cubicBezTo>
                  <a:cubicBezTo>
                    <a:pt x="1310" y="1951"/>
                    <a:pt x="1310" y="1951"/>
                    <a:pt x="1310" y="1951"/>
                  </a:cubicBezTo>
                  <a:cubicBezTo>
                    <a:pt x="1387" y="1986"/>
                    <a:pt x="1387" y="1986"/>
                    <a:pt x="1387" y="1986"/>
                  </a:cubicBezTo>
                  <a:cubicBezTo>
                    <a:pt x="1387" y="2054"/>
                    <a:pt x="1387" y="2054"/>
                    <a:pt x="1387" y="2054"/>
                  </a:cubicBezTo>
                  <a:cubicBezTo>
                    <a:pt x="1465" y="2054"/>
                    <a:pt x="1465" y="2054"/>
                    <a:pt x="1465" y="2054"/>
                  </a:cubicBezTo>
                  <a:cubicBezTo>
                    <a:pt x="1580" y="2020"/>
                    <a:pt x="1580" y="2020"/>
                    <a:pt x="1580" y="2020"/>
                  </a:cubicBezTo>
                  <a:cubicBezTo>
                    <a:pt x="1657" y="2054"/>
                    <a:pt x="1657" y="2054"/>
                    <a:pt x="1657" y="2054"/>
                  </a:cubicBezTo>
                  <a:cubicBezTo>
                    <a:pt x="1735" y="2054"/>
                    <a:pt x="1735" y="2054"/>
                    <a:pt x="1735" y="2054"/>
                  </a:cubicBezTo>
                  <a:cubicBezTo>
                    <a:pt x="1735" y="2054"/>
                    <a:pt x="1735" y="2054"/>
                    <a:pt x="1735" y="2054"/>
                  </a:cubicBezTo>
                  <a:cubicBezTo>
                    <a:pt x="1812" y="2054"/>
                    <a:pt x="1812" y="2054"/>
                    <a:pt x="1812" y="2054"/>
                  </a:cubicBezTo>
                  <a:cubicBezTo>
                    <a:pt x="1812" y="2054"/>
                    <a:pt x="1812" y="2054"/>
                    <a:pt x="1812" y="2054"/>
                  </a:cubicBezTo>
                  <a:cubicBezTo>
                    <a:pt x="1812" y="2054"/>
                    <a:pt x="1812" y="2054"/>
                    <a:pt x="1812" y="2054"/>
                  </a:cubicBezTo>
                  <a:cubicBezTo>
                    <a:pt x="1850" y="1951"/>
                    <a:pt x="1850" y="1951"/>
                    <a:pt x="1850" y="1951"/>
                  </a:cubicBezTo>
                  <a:cubicBezTo>
                    <a:pt x="1888" y="1883"/>
                    <a:pt x="1888" y="1883"/>
                    <a:pt x="1888" y="1883"/>
                  </a:cubicBezTo>
                  <a:cubicBezTo>
                    <a:pt x="1966" y="1951"/>
                    <a:pt x="1966" y="1951"/>
                    <a:pt x="1966" y="1951"/>
                  </a:cubicBezTo>
                  <a:cubicBezTo>
                    <a:pt x="1966" y="1951"/>
                    <a:pt x="1966" y="1951"/>
                    <a:pt x="1966" y="1951"/>
                  </a:cubicBezTo>
                  <a:cubicBezTo>
                    <a:pt x="1966" y="1951"/>
                    <a:pt x="1966" y="1951"/>
                    <a:pt x="1966" y="1951"/>
                  </a:cubicBezTo>
                  <a:cubicBezTo>
                    <a:pt x="2043" y="1986"/>
                    <a:pt x="2043" y="1986"/>
                    <a:pt x="2043" y="1986"/>
                  </a:cubicBezTo>
                  <a:cubicBezTo>
                    <a:pt x="2081" y="2054"/>
                    <a:pt x="2081" y="2054"/>
                    <a:pt x="2081" y="2054"/>
                  </a:cubicBezTo>
                  <a:cubicBezTo>
                    <a:pt x="2158" y="2054"/>
                    <a:pt x="2158" y="2054"/>
                    <a:pt x="2158" y="2054"/>
                  </a:cubicBezTo>
                  <a:cubicBezTo>
                    <a:pt x="2274" y="1951"/>
                    <a:pt x="2274" y="1951"/>
                    <a:pt x="2274" y="1951"/>
                  </a:cubicBezTo>
                  <a:cubicBezTo>
                    <a:pt x="2428" y="2122"/>
                    <a:pt x="2428" y="2122"/>
                    <a:pt x="2428" y="2122"/>
                  </a:cubicBezTo>
                  <a:cubicBezTo>
                    <a:pt x="2428" y="2157"/>
                    <a:pt x="2428" y="2157"/>
                    <a:pt x="2428" y="2157"/>
                  </a:cubicBezTo>
                  <a:cubicBezTo>
                    <a:pt x="2390" y="2225"/>
                    <a:pt x="2390" y="2225"/>
                    <a:pt x="2390" y="2225"/>
                  </a:cubicBezTo>
                  <a:cubicBezTo>
                    <a:pt x="2390" y="2293"/>
                    <a:pt x="2390" y="2293"/>
                    <a:pt x="2390" y="2293"/>
                  </a:cubicBezTo>
                  <a:cubicBezTo>
                    <a:pt x="2428" y="2362"/>
                    <a:pt x="2428" y="2362"/>
                    <a:pt x="2428" y="2362"/>
                  </a:cubicBezTo>
                  <a:cubicBezTo>
                    <a:pt x="2467" y="2327"/>
                    <a:pt x="2467" y="2327"/>
                    <a:pt x="2467" y="2327"/>
                  </a:cubicBezTo>
                  <a:cubicBezTo>
                    <a:pt x="2544" y="2396"/>
                    <a:pt x="2544" y="2396"/>
                    <a:pt x="2544" y="2396"/>
                  </a:cubicBezTo>
                  <a:cubicBezTo>
                    <a:pt x="2698" y="2362"/>
                    <a:pt x="2698" y="2362"/>
                    <a:pt x="2698" y="2362"/>
                  </a:cubicBezTo>
                  <a:cubicBezTo>
                    <a:pt x="2775" y="2533"/>
                    <a:pt x="2775" y="2533"/>
                    <a:pt x="2775" y="2533"/>
                  </a:cubicBezTo>
                  <a:cubicBezTo>
                    <a:pt x="2737" y="2602"/>
                    <a:pt x="2737" y="2602"/>
                    <a:pt x="2737" y="2602"/>
                  </a:cubicBezTo>
                  <a:cubicBezTo>
                    <a:pt x="2621" y="2670"/>
                    <a:pt x="2621" y="2670"/>
                    <a:pt x="2621" y="2670"/>
                  </a:cubicBezTo>
                  <a:cubicBezTo>
                    <a:pt x="2582" y="2738"/>
                    <a:pt x="2582" y="2738"/>
                    <a:pt x="2582" y="2738"/>
                  </a:cubicBezTo>
                  <a:cubicBezTo>
                    <a:pt x="2428" y="2772"/>
                    <a:pt x="2428" y="2772"/>
                    <a:pt x="2428" y="2772"/>
                  </a:cubicBezTo>
                  <a:cubicBezTo>
                    <a:pt x="2390" y="2772"/>
                    <a:pt x="2390" y="2772"/>
                    <a:pt x="2390" y="2772"/>
                  </a:cubicBezTo>
                  <a:cubicBezTo>
                    <a:pt x="2197" y="2875"/>
                    <a:pt x="2197" y="2875"/>
                    <a:pt x="2197" y="2875"/>
                  </a:cubicBezTo>
                  <a:cubicBezTo>
                    <a:pt x="2004" y="3013"/>
                    <a:pt x="2004" y="3013"/>
                    <a:pt x="2004" y="3013"/>
                  </a:cubicBezTo>
                  <a:cubicBezTo>
                    <a:pt x="1966" y="3047"/>
                    <a:pt x="1966" y="3047"/>
                    <a:pt x="1966" y="3047"/>
                  </a:cubicBezTo>
                  <a:cubicBezTo>
                    <a:pt x="1927" y="3217"/>
                    <a:pt x="1927" y="3217"/>
                    <a:pt x="1927" y="3217"/>
                  </a:cubicBezTo>
                  <a:cubicBezTo>
                    <a:pt x="1888" y="3389"/>
                    <a:pt x="1888" y="3389"/>
                    <a:pt x="1888" y="3389"/>
                  </a:cubicBezTo>
                  <a:cubicBezTo>
                    <a:pt x="1927" y="3458"/>
                    <a:pt x="1927" y="3458"/>
                    <a:pt x="1927" y="3458"/>
                  </a:cubicBezTo>
                  <a:cubicBezTo>
                    <a:pt x="1888" y="3697"/>
                    <a:pt x="1888" y="3697"/>
                    <a:pt x="1888" y="3697"/>
                  </a:cubicBezTo>
                  <a:cubicBezTo>
                    <a:pt x="1927" y="3765"/>
                    <a:pt x="1927" y="3765"/>
                    <a:pt x="1927" y="3765"/>
                  </a:cubicBezTo>
                  <a:cubicBezTo>
                    <a:pt x="1850" y="3834"/>
                    <a:pt x="1850" y="3834"/>
                    <a:pt x="1850" y="3834"/>
                  </a:cubicBezTo>
                  <a:cubicBezTo>
                    <a:pt x="1850" y="3834"/>
                    <a:pt x="1850" y="3834"/>
                    <a:pt x="1850" y="3834"/>
                  </a:cubicBezTo>
                  <a:cubicBezTo>
                    <a:pt x="1812" y="3834"/>
                    <a:pt x="1812" y="3834"/>
                    <a:pt x="1812" y="3834"/>
                  </a:cubicBezTo>
                  <a:cubicBezTo>
                    <a:pt x="1812" y="3834"/>
                    <a:pt x="1812" y="3834"/>
                    <a:pt x="1812" y="3834"/>
                  </a:cubicBezTo>
                  <a:cubicBezTo>
                    <a:pt x="1657" y="3868"/>
                    <a:pt x="1657" y="3868"/>
                    <a:pt x="1657" y="3868"/>
                  </a:cubicBezTo>
                  <a:cubicBezTo>
                    <a:pt x="1696" y="3937"/>
                    <a:pt x="1696" y="3937"/>
                    <a:pt x="1696" y="3937"/>
                  </a:cubicBezTo>
                  <a:cubicBezTo>
                    <a:pt x="1696" y="3971"/>
                    <a:pt x="1696" y="3971"/>
                    <a:pt x="1696" y="3971"/>
                  </a:cubicBezTo>
                  <a:cubicBezTo>
                    <a:pt x="1773" y="4039"/>
                    <a:pt x="1773" y="4039"/>
                    <a:pt x="1773" y="4039"/>
                  </a:cubicBezTo>
                  <a:cubicBezTo>
                    <a:pt x="1850" y="4073"/>
                    <a:pt x="1850" y="4073"/>
                    <a:pt x="1850" y="4073"/>
                  </a:cubicBezTo>
                  <a:cubicBezTo>
                    <a:pt x="1812" y="4142"/>
                    <a:pt x="1812" y="4142"/>
                    <a:pt x="1812" y="4142"/>
                  </a:cubicBezTo>
                  <a:cubicBezTo>
                    <a:pt x="1580" y="4416"/>
                    <a:pt x="1580" y="4416"/>
                    <a:pt x="1580" y="4416"/>
                  </a:cubicBezTo>
                  <a:cubicBezTo>
                    <a:pt x="1195" y="4450"/>
                    <a:pt x="1195" y="4450"/>
                    <a:pt x="1195" y="4450"/>
                  </a:cubicBezTo>
                  <a:cubicBezTo>
                    <a:pt x="1310" y="4723"/>
                    <a:pt x="1310" y="4723"/>
                    <a:pt x="1310" y="4723"/>
                  </a:cubicBezTo>
                  <a:cubicBezTo>
                    <a:pt x="1349" y="4758"/>
                    <a:pt x="1349" y="4758"/>
                    <a:pt x="1349" y="4758"/>
                  </a:cubicBezTo>
                  <a:cubicBezTo>
                    <a:pt x="1349" y="4895"/>
                    <a:pt x="1349" y="4895"/>
                    <a:pt x="1349" y="4895"/>
                  </a:cubicBezTo>
                  <a:cubicBezTo>
                    <a:pt x="1387" y="4929"/>
                    <a:pt x="1387" y="4929"/>
                    <a:pt x="1387" y="4929"/>
                  </a:cubicBezTo>
                  <a:cubicBezTo>
                    <a:pt x="1465" y="5032"/>
                    <a:pt x="1465" y="5032"/>
                    <a:pt x="1465" y="5032"/>
                  </a:cubicBezTo>
                  <a:cubicBezTo>
                    <a:pt x="1542" y="5032"/>
                    <a:pt x="1542" y="5032"/>
                    <a:pt x="1542" y="5032"/>
                  </a:cubicBezTo>
                  <a:cubicBezTo>
                    <a:pt x="1618" y="5203"/>
                    <a:pt x="1618" y="5203"/>
                    <a:pt x="1618" y="5203"/>
                  </a:cubicBezTo>
                  <a:cubicBezTo>
                    <a:pt x="1503" y="5271"/>
                    <a:pt x="1503" y="5271"/>
                    <a:pt x="1503" y="5271"/>
                  </a:cubicBezTo>
                  <a:cubicBezTo>
                    <a:pt x="1465" y="5340"/>
                    <a:pt x="1465" y="5340"/>
                    <a:pt x="1465" y="5340"/>
                  </a:cubicBezTo>
                  <a:cubicBezTo>
                    <a:pt x="1387" y="5374"/>
                    <a:pt x="1387" y="5374"/>
                    <a:pt x="1387" y="5374"/>
                  </a:cubicBezTo>
                  <a:cubicBezTo>
                    <a:pt x="1349" y="5443"/>
                    <a:pt x="1349" y="5443"/>
                    <a:pt x="1349" y="5443"/>
                  </a:cubicBezTo>
                  <a:cubicBezTo>
                    <a:pt x="1233" y="5579"/>
                    <a:pt x="1233" y="5579"/>
                    <a:pt x="1233" y="5579"/>
                  </a:cubicBezTo>
                  <a:cubicBezTo>
                    <a:pt x="1272" y="5613"/>
                    <a:pt x="1272" y="5613"/>
                    <a:pt x="1272" y="5613"/>
                  </a:cubicBezTo>
                  <a:cubicBezTo>
                    <a:pt x="1156" y="5716"/>
                    <a:pt x="1156" y="5716"/>
                    <a:pt x="1156" y="5716"/>
                  </a:cubicBezTo>
                  <a:cubicBezTo>
                    <a:pt x="1156" y="5750"/>
                    <a:pt x="1156" y="5750"/>
                    <a:pt x="1156" y="5750"/>
                  </a:cubicBezTo>
                  <a:cubicBezTo>
                    <a:pt x="1349" y="5956"/>
                    <a:pt x="1349" y="5956"/>
                    <a:pt x="1349" y="5956"/>
                  </a:cubicBezTo>
                  <a:cubicBezTo>
                    <a:pt x="1349" y="6024"/>
                    <a:pt x="1349" y="6024"/>
                    <a:pt x="1349" y="6024"/>
                  </a:cubicBezTo>
                  <a:cubicBezTo>
                    <a:pt x="1426" y="6093"/>
                    <a:pt x="1426" y="6093"/>
                    <a:pt x="1426" y="6093"/>
                  </a:cubicBezTo>
                  <a:cubicBezTo>
                    <a:pt x="1503" y="6127"/>
                    <a:pt x="1503" y="6127"/>
                    <a:pt x="1503" y="6127"/>
                  </a:cubicBezTo>
                  <a:cubicBezTo>
                    <a:pt x="1426" y="6127"/>
                    <a:pt x="1426" y="6127"/>
                    <a:pt x="1426" y="6127"/>
                  </a:cubicBezTo>
                  <a:cubicBezTo>
                    <a:pt x="1387" y="6264"/>
                    <a:pt x="1387" y="6264"/>
                    <a:pt x="1387" y="6264"/>
                  </a:cubicBezTo>
                  <a:cubicBezTo>
                    <a:pt x="1195" y="6230"/>
                    <a:pt x="1195" y="6230"/>
                    <a:pt x="1195" y="6230"/>
                  </a:cubicBezTo>
                  <a:cubicBezTo>
                    <a:pt x="1156" y="6367"/>
                    <a:pt x="1156" y="6367"/>
                    <a:pt x="1156" y="6367"/>
                  </a:cubicBezTo>
                  <a:cubicBezTo>
                    <a:pt x="925" y="6538"/>
                    <a:pt x="925" y="6538"/>
                    <a:pt x="925" y="6538"/>
                  </a:cubicBezTo>
                  <a:cubicBezTo>
                    <a:pt x="771" y="6743"/>
                    <a:pt x="771" y="6743"/>
                    <a:pt x="771" y="6743"/>
                  </a:cubicBezTo>
                  <a:cubicBezTo>
                    <a:pt x="848" y="7085"/>
                    <a:pt x="848" y="7085"/>
                    <a:pt x="848" y="7085"/>
                  </a:cubicBezTo>
                  <a:cubicBezTo>
                    <a:pt x="771" y="7085"/>
                    <a:pt x="771" y="7085"/>
                    <a:pt x="771" y="7085"/>
                  </a:cubicBezTo>
                  <a:cubicBezTo>
                    <a:pt x="848" y="7153"/>
                    <a:pt x="848" y="7153"/>
                    <a:pt x="848" y="7153"/>
                  </a:cubicBezTo>
                  <a:cubicBezTo>
                    <a:pt x="1079" y="7153"/>
                    <a:pt x="1079" y="7153"/>
                    <a:pt x="1079" y="7153"/>
                  </a:cubicBezTo>
                  <a:cubicBezTo>
                    <a:pt x="1118" y="7153"/>
                    <a:pt x="1118" y="7153"/>
                    <a:pt x="1118" y="7153"/>
                  </a:cubicBezTo>
                  <a:cubicBezTo>
                    <a:pt x="1156" y="7222"/>
                    <a:pt x="1156" y="7222"/>
                    <a:pt x="1156" y="7222"/>
                  </a:cubicBezTo>
                  <a:cubicBezTo>
                    <a:pt x="1272" y="7188"/>
                    <a:pt x="1272" y="7188"/>
                    <a:pt x="1272" y="7188"/>
                  </a:cubicBezTo>
                  <a:cubicBezTo>
                    <a:pt x="1503" y="7325"/>
                    <a:pt x="1503" y="7325"/>
                    <a:pt x="1503" y="7325"/>
                  </a:cubicBezTo>
                  <a:cubicBezTo>
                    <a:pt x="1503" y="7394"/>
                    <a:pt x="1503" y="7394"/>
                    <a:pt x="1503" y="7394"/>
                  </a:cubicBezTo>
                  <a:cubicBezTo>
                    <a:pt x="1580" y="7428"/>
                    <a:pt x="1580" y="7428"/>
                    <a:pt x="1580" y="7428"/>
                  </a:cubicBezTo>
                  <a:cubicBezTo>
                    <a:pt x="1618" y="7496"/>
                    <a:pt x="1618" y="7496"/>
                    <a:pt x="1618" y="7496"/>
                  </a:cubicBezTo>
                  <a:cubicBezTo>
                    <a:pt x="1696" y="7530"/>
                    <a:pt x="1696" y="7530"/>
                    <a:pt x="1696" y="7530"/>
                  </a:cubicBezTo>
                  <a:cubicBezTo>
                    <a:pt x="1696" y="7633"/>
                    <a:pt x="1696" y="7633"/>
                    <a:pt x="1696" y="7633"/>
                  </a:cubicBezTo>
                  <a:cubicBezTo>
                    <a:pt x="1812" y="7701"/>
                    <a:pt x="1812" y="7701"/>
                    <a:pt x="1812" y="7701"/>
                  </a:cubicBezTo>
                  <a:cubicBezTo>
                    <a:pt x="1735" y="7770"/>
                    <a:pt x="1735" y="7770"/>
                    <a:pt x="1735" y="7770"/>
                  </a:cubicBezTo>
                  <a:cubicBezTo>
                    <a:pt x="1696" y="7839"/>
                    <a:pt x="1696" y="7839"/>
                    <a:pt x="1696" y="7839"/>
                  </a:cubicBezTo>
                  <a:cubicBezTo>
                    <a:pt x="1850" y="7873"/>
                    <a:pt x="1850" y="7873"/>
                    <a:pt x="1850" y="7873"/>
                  </a:cubicBezTo>
                  <a:cubicBezTo>
                    <a:pt x="1927" y="7907"/>
                    <a:pt x="1927" y="7907"/>
                    <a:pt x="1927" y="7907"/>
                  </a:cubicBezTo>
                  <a:cubicBezTo>
                    <a:pt x="1850" y="7975"/>
                    <a:pt x="1850" y="7975"/>
                    <a:pt x="1850" y="7975"/>
                  </a:cubicBezTo>
                  <a:cubicBezTo>
                    <a:pt x="1888" y="8043"/>
                    <a:pt x="1888" y="8043"/>
                    <a:pt x="1888" y="8043"/>
                  </a:cubicBezTo>
                  <a:cubicBezTo>
                    <a:pt x="1888" y="8112"/>
                    <a:pt x="1888" y="8112"/>
                    <a:pt x="1888" y="8112"/>
                  </a:cubicBezTo>
                  <a:cubicBezTo>
                    <a:pt x="1927" y="8215"/>
                    <a:pt x="1927" y="8215"/>
                    <a:pt x="1927" y="8215"/>
                  </a:cubicBezTo>
                  <a:cubicBezTo>
                    <a:pt x="2004" y="8249"/>
                    <a:pt x="2004" y="8249"/>
                    <a:pt x="2004" y="8249"/>
                  </a:cubicBezTo>
                  <a:cubicBezTo>
                    <a:pt x="2004" y="8318"/>
                    <a:pt x="2004" y="8318"/>
                    <a:pt x="2004" y="8318"/>
                  </a:cubicBezTo>
                  <a:cubicBezTo>
                    <a:pt x="2081" y="8352"/>
                    <a:pt x="2081" y="8352"/>
                    <a:pt x="2081" y="8352"/>
                  </a:cubicBezTo>
                  <a:cubicBezTo>
                    <a:pt x="2158" y="8352"/>
                    <a:pt x="2158" y="8352"/>
                    <a:pt x="2158" y="8352"/>
                  </a:cubicBezTo>
                  <a:cubicBezTo>
                    <a:pt x="2158" y="8454"/>
                    <a:pt x="2158" y="8454"/>
                    <a:pt x="2158" y="8454"/>
                  </a:cubicBezTo>
                  <a:cubicBezTo>
                    <a:pt x="2390" y="8557"/>
                    <a:pt x="2390" y="8557"/>
                    <a:pt x="2390" y="8557"/>
                  </a:cubicBezTo>
                  <a:cubicBezTo>
                    <a:pt x="2390" y="8625"/>
                    <a:pt x="2390" y="8625"/>
                    <a:pt x="2390" y="8625"/>
                  </a:cubicBezTo>
                  <a:cubicBezTo>
                    <a:pt x="2467" y="8591"/>
                    <a:pt x="2467" y="8591"/>
                    <a:pt x="2467" y="8591"/>
                  </a:cubicBezTo>
                  <a:cubicBezTo>
                    <a:pt x="2544" y="8591"/>
                    <a:pt x="2544" y="8591"/>
                    <a:pt x="2544" y="8591"/>
                  </a:cubicBezTo>
                  <a:cubicBezTo>
                    <a:pt x="2621" y="8591"/>
                    <a:pt x="2621" y="8591"/>
                    <a:pt x="2621" y="8591"/>
                  </a:cubicBezTo>
                  <a:cubicBezTo>
                    <a:pt x="2582" y="8523"/>
                    <a:pt x="2582" y="8523"/>
                    <a:pt x="2582" y="8523"/>
                  </a:cubicBezTo>
                  <a:cubicBezTo>
                    <a:pt x="2698" y="8420"/>
                    <a:pt x="2698" y="8420"/>
                    <a:pt x="2698" y="8420"/>
                  </a:cubicBezTo>
                  <a:cubicBezTo>
                    <a:pt x="2775" y="8420"/>
                    <a:pt x="2775" y="8420"/>
                    <a:pt x="2775" y="8420"/>
                  </a:cubicBezTo>
                  <a:cubicBezTo>
                    <a:pt x="2852" y="8420"/>
                    <a:pt x="2852" y="8420"/>
                    <a:pt x="2852" y="8420"/>
                  </a:cubicBezTo>
                  <a:cubicBezTo>
                    <a:pt x="2891" y="8352"/>
                    <a:pt x="2891" y="8352"/>
                    <a:pt x="2891" y="8352"/>
                  </a:cubicBezTo>
                  <a:cubicBezTo>
                    <a:pt x="2930" y="8284"/>
                    <a:pt x="2930" y="8284"/>
                    <a:pt x="2930" y="8284"/>
                  </a:cubicBezTo>
                  <a:cubicBezTo>
                    <a:pt x="3007" y="8215"/>
                    <a:pt x="3007" y="8215"/>
                    <a:pt x="3007" y="8215"/>
                  </a:cubicBezTo>
                  <a:cubicBezTo>
                    <a:pt x="3045" y="8181"/>
                    <a:pt x="3045" y="8181"/>
                    <a:pt x="3045" y="8181"/>
                  </a:cubicBezTo>
                  <a:cubicBezTo>
                    <a:pt x="3122" y="8181"/>
                    <a:pt x="3122" y="8181"/>
                    <a:pt x="3122" y="8181"/>
                  </a:cubicBezTo>
                  <a:cubicBezTo>
                    <a:pt x="3315" y="8146"/>
                    <a:pt x="3315" y="8146"/>
                    <a:pt x="3315" y="8146"/>
                  </a:cubicBezTo>
                  <a:cubicBezTo>
                    <a:pt x="3392" y="8146"/>
                    <a:pt x="3392" y="8146"/>
                    <a:pt x="3392" y="8146"/>
                  </a:cubicBezTo>
                  <a:cubicBezTo>
                    <a:pt x="3469" y="8181"/>
                    <a:pt x="3469" y="8181"/>
                    <a:pt x="3469" y="8181"/>
                  </a:cubicBezTo>
                  <a:cubicBezTo>
                    <a:pt x="3546" y="8181"/>
                    <a:pt x="3546" y="8181"/>
                    <a:pt x="3546" y="8181"/>
                  </a:cubicBezTo>
                  <a:cubicBezTo>
                    <a:pt x="3662" y="8146"/>
                    <a:pt x="3662" y="8146"/>
                    <a:pt x="3662" y="8146"/>
                  </a:cubicBezTo>
                  <a:cubicBezTo>
                    <a:pt x="3700" y="8078"/>
                    <a:pt x="3700" y="8078"/>
                    <a:pt x="3700" y="8078"/>
                  </a:cubicBezTo>
                  <a:cubicBezTo>
                    <a:pt x="3816" y="8009"/>
                    <a:pt x="3816" y="8009"/>
                    <a:pt x="3816" y="8009"/>
                  </a:cubicBezTo>
                  <a:cubicBezTo>
                    <a:pt x="4086" y="8009"/>
                    <a:pt x="4086" y="8009"/>
                    <a:pt x="4086" y="8009"/>
                  </a:cubicBezTo>
                  <a:cubicBezTo>
                    <a:pt x="4163" y="8009"/>
                    <a:pt x="4163" y="8009"/>
                    <a:pt x="4163" y="8009"/>
                  </a:cubicBezTo>
                  <a:cubicBezTo>
                    <a:pt x="4356" y="8009"/>
                    <a:pt x="4356" y="8009"/>
                    <a:pt x="4356" y="8009"/>
                  </a:cubicBezTo>
                  <a:cubicBezTo>
                    <a:pt x="4433" y="8009"/>
                    <a:pt x="4433" y="8009"/>
                    <a:pt x="4433" y="8009"/>
                  </a:cubicBezTo>
                  <a:cubicBezTo>
                    <a:pt x="4510" y="8009"/>
                    <a:pt x="4510" y="8009"/>
                    <a:pt x="4510" y="8009"/>
                  </a:cubicBezTo>
                  <a:cubicBezTo>
                    <a:pt x="4587" y="8043"/>
                    <a:pt x="4587" y="8043"/>
                    <a:pt x="4587" y="8043"/>
                  </a:cubicBezTo>
                  <a:cubicBezTo>
                    <a:pt x="4664" y="8078"/>
                    <a:pt x="4664" y="8078"/>
                    <a:pt x="4664" y="8078"/>
                  </a:cubicBezTo>
                  <a:cubicBezTo>
                    <a:pt x="4741" y="8078"/>
                    <a:pt x="4741" y="8078"/>
                    <a:pt x="4741" y="8078"/>
                  </a:cubicBezTo>
                  <a:cubicBezTo>
                    <a:pt x="4857" y="8112"/>
                    <a:pt x="4857" y="8112"/>
                    <a:pt x="4857" y="8112"/>
                  </a:cubicBezTo>
                  <a:cubicBezTo>
                    <a:pt x="4934" y="8043"/>
                    <a:pt x="4934" y="8043"/>
                    <a:pt x="4934" y="8043"/>
                  </a:cubicBezTo>
                  <a:cubicBezTo>
                    <a:pt x="5320" y="8078"/>
                    <a:pt x="5320" y="8078"/>
                    <a:pt x="5320" y="8078"/>
                  </a:cubicBezTo>
                  <a:cubicBezTo>
                    <a:pt x="5435" y="8146"/>
                    <a:pt x="5435" y="8146"/>
                    <a:pt x="5435" y="8146"/>
                  </a:cubicBezTo>
                  <a:cubicBezTo>
                    <a:pt x="5512" y="8181"/>
                    <a:pt x="5512" y="8181"/>
                    <a:pt x="5512" y="8181"/>
                  </a:cubicBezTo>
                  <a:cubicBezTo>
                    <a:pt x="5512" y="8181"/>
                    <a:pt x="5512" y="8181"/>
                    <a:pt x="5512" y="8181"/>
                  </a:cubicBezTo>
                  <a:cubicBezTo>
                    <a:pt x="5628" y="8146"/>
                    <a:pt x="5628" y="8146"/>
                    <a:pt x="5628" y="8146"/>
                  </a:cubicBezTo>
                  <a:cubicBezTo>
                    <a:pt x="5628" y="8112"/>
                    <a:pt x="5628" y="8112"/>
                    <a:pt x="5628" y="8112"/>
                  </a:cubicBezTo>
                  <a:cubicBezTo>
                    <a:pt x="5666" y="8043"/>
                    <a:pt x="5666" y="8043"/>
                    <a:pt x="5666" y="8043"/>
                  </a:cubicBezTo>
                  <a:cubicBezTo>
                    <a:pt x="5743" y="8009"/>
                    <a:pt x="5743" y="8009"/>
                    <a:pt x="5743" y="8009"/>
                  </a:cubicBezTo>
                  <a:cubicBezTo>
                    <a:pt x="5936" y="8043"/>
                    <a:pt x="5936" y="8043"/>
                    <a:pt x="5936" y="8043"/>
                  </a:cubicBezTo>
                  <a:cubicBezTo>
                    <a:pt x="5936" y="8043"/>
                    <a:pt x="5936" y="8043"/>
                    <a:pt x="5936" y="8043"/>
                  </a:cubicBezTo>
                  <a:cubicBezTo>
                    <a:pt x="6013" y="8078"/>
                    <a:pt x="6013" y="8078"/>
                    <a:pt x="6013" y="8078"/>
                  </a:cubicBezTo>
                  <a:cubicBezTo>
                    <a:pt x="6013" y="8146"/>
                    <a:pt x="6013" y="8146"/>
                    <a:pt x="6013" y="8146"/>
                  </a:cubicBezTo>
                  <a:cubicBezTo>
                    <a:pt x="6090" y="8146"/>
                    <a:pt x="6090" y="8146"/>
                    <a:pt x="6090" y="8146"/>
                  </a:cubicBezTo>
                  <a:cubicBezTo>
                    <a:pt x="6167" y="8112"/>
                    <a:pt x="6167" y="8112"/>
                    <a:pt x="6167" y="8112"/>
                  </a:cubicBezTo>
                  <a:cubicBezTo>
                    <a:pt x="6283" y="8112"/>
                    <a:pt x="6283" y="8112"/>
                    <a:pt x="6283" y="8112"/>
                  </a:cubicBezTo>
                  <a:cubicBezTo>
                    <a:pt x="6283" y="8043"/>
                    <a:pt x="6283" y="8043"/>
                    <a:pt x="6283" y="8043"/>
                  </a:cubicBezTo>
                  <a:cubicBezTo>
                    <a:pt x="6322" y="7975"/>
                    <a:pt x="6322" y="7975"/>
                    <a:pt x="6322" y="7975"/>
                  </a:cubicBezTo>
                  <a:cubicBezTo>
                    <a:pt x="6398" y="7907"/>
                    <a:pt x="6398" y="7907"/>
                    <a:pt x="6398" y="7907"/>
                  </a:cubicBezTo>
                  <a:cubicBezTo>
                    <a:pt x="6398" y="7907"/>
                    <a:pt x="6398" y="7907"/>
                    <a:pt x="6398" y="7907"/>
                  </a:cubicBezTo>
                  <a:cubicBezTo>
                    <a:pt x="6437" y="7839"/>
                    <a:pt x="6437" y="7839"/>
                    <a:pt x="6437" y="7839"/>
                  </a:cubicBezTo>
                  <a:cubicBezTo>
                    <a:pt x="6437" y="7770"/>
                    <a:pt x="6437" y="7770"/>
                    <a:pt x="6437" y="7770"/>
                  </a:cubicBezTo>
                  <a:cubicBezTo>
                    <a:pt x="6476" y="7701"/>
                    <a:pt x="6476" y="7701"/>
                    <a:pt x="6476" y="7701"/>
                  </a:cubicBezTo>
                  <a:cubicBezTo>
                    <a:pt x="6592" y="7564"/>
                    <a:pt x="6592" y="7564"/>
                    <a:pt x="6592" y="7564"/>
                  </a:cubicBezTo>
                  <a:cubicBezTo>
                    <a:pt x="6630" y="7496"/>
                    <a:pt x="6630" y="7496"/>
                    <a:pt x="6630" y="7496"/>
                  </a:cubicBezTo>
                  <a:cubicBezTo>
                    <a:pt x="6668" y="7428"/>
                    <a:pt x="6668" y="7428"/>
                    <a:pt x="6668" y="7428"/>
                  </a:cubicBezTo>
                  <a:cubicBezTo>
                    <a:pt x="6668" y="7428"/>
                    <a:pt x="6668" y="7428"/>
                    <a:pt x="6668" y="7428"/>
                  </a:cubicBezTo>
                  <a:cubicBezTo>
                    <a:pt x="6746" y="7428"/>
                    <a:pt x="6746" y="7428"/>
                    <a:pt x="6746" y="7428"/>
                  </a:cubicBezTo>
                  <a:cubicBezTo>
                    <a:pt x="6861" y="7394"/>
                    <a:pt x="6861" y="7394"/>
                    <a:pt x="6861" y="7394"/>
                  </a:cubicBezTo>
                  <a:cubicBezTo>
                    <a:pt x="6938" y="7325"/>
                    <a:pt x="6938" y="7325"/>
                    <a:pt x="6938" y="7325"/>
                  </a:cubicBezTo>
                  <a:cubicBezTo>
                    <a:pt x="6938" y="7325"/>
                    <a:pt x="6938" y="7325"/>
                    <a:pt x="6938" y="7325"/>
                  </a:cubicBezTo>
                  <a:cubicBezTo>
                    <a:pt x="7054" y="7257"/>
                    <a:pt x="7054" y="7257"/>
                    <a:pt x="7054" y="7257"/>
                  </a:cubicBezTo>
                  <a:cubicBezTo>
                    <a:pt x="7054" y="7291"/>
                    <a:pt x="7054" y="7291"/>
                    <a:pt x="7054" y="7291"/>
                  </a:cubicBezTo>
                  <a:cubicBezTo>
                    <a:pt x="7093" y="7222"/>
                    <a:pt x="7093" y="7222"/>
                    <a:pt x="7093" y="7222"/>
                  </a:cubicBezTo>
                  <a:cubicBezTo>
                    <a:pt x="7170" y="7291"/>
                    <a:pt x="7170" y="7291"/>
                    <a:pt x="7170" y="7291"/>
                  </a:cubicBezTo>
                  <a:cubicBezTo>
                    <a:pt x="7247" y="7257"/>
                    <a:pt x="7247" y="7257"/>
                    <a:pt x="7247" y="7257"/>
                  </a:cubicBezTo>
                  <a:cubicBezTo>
                    <a:pt x="7324" y="7325"/>
                    <a:pt x="7324" y="7325"/>
                    <a:pt x="7324" y="7325"/>
                  </a:cubicBezTo>
                  <a:cubicBezTo>
                    <a:pt x="7671" y="7257"/>
                    <a:pt x="7671" y="7257"/>
                    <a:pt x="7671" y="7257"/>
                  </a:cubicBezTo>
                  <a:cubicBezTo>
                    <a:pt x="7710" y="7257"/>
                    <a:pt x="7710" y="7257"/>
                    <a:pt x="7710" y="7257"/>
                  </a:cubicBezTo>
                  <a:cubicBezTo>
                    <a:pt x="7787" y="7222"/>
                    <a:pt x="7787" y="7222"/>
                    <a:pt x="7787" y="7222"/>
                  </a:cubicBezTo>
                  <a:cubicBezTo>
                    <a:pt x="7710" y="7188"/>
                    <a:pt x="7710" y="7188"/>
                    <a:pt x="7710" y="7188"/>
                  </a:cubicBezTo>
                  <a:cubicBezTo>
                    <a:pt x="7710" y="7119"/>
                    <a:pt x="7710" y="7119"/>
                    <a:pt x="7710" y="7119"/>
                  </a:cubicBezTo>
                  <a:cubicBezTo>
                    <a:pt x="7671" y="7051"/>
                    <a:pt x="7671" y="7051"/>
                    <a:pt x="7671" y="7051"/>
                  </a:cubicBezTo>
                  <a:cubicBezTo>
                    <a:pt x="7748" y="6983"/>
                    <a:pt x="7748" y="6983"/>
                    <a:pt x="7748" y="6983"/>
                  </a:cubicBezTo>
                  <a:cubicBezTo>
                    <a:pt x="7787" y="6983"/>
                    <a:pt x="7787" y="6983"/>
                    <a:pt x="7787" y="6983"/>
                  </a:cubicBezTo>
                  <a:cubicBezTo>
                    <a:pt x="7787" y="6914"/>
                    <a:pt x="7787" y="6914"/>
                    <a:pt x="7787" y="6914"/>
                  </a:cubicBezTo>
                  <a:cubicBezTo>
                    <a:pt x="7863" y="6914"/>
                    <a:pt x="7863" y="6914"/>
                    <a:pt x="7863" y="6914"/>
                  </a:cubicBezTo>
                  <a:cubicBezTo>
                    <a:pt x="7825" y="6846"/>
                    <a:pt x="7825" y="6846"/>
                    <a:pt x="7825" y="6846"/>
                  </a:cubicBezTo>
                  <a:cubicBezTo>
                    <a:pt x="7825" y="6812"/>
                    <a:pt x="7825" y="6812"/>
                    <a:pt x="7825" y="6812"/>
                  </a:cubicBezTo>
                  <a:cubicBezTo>
                    <a:pt x="7787" y="6674"/>
                    <a:pt x="7787" y="6674"/>
                    <a:pt x="7787" y="6674"/>
                  </a:cubicBezTo>
                  <a:cubicBezTo>
                    <a:pt x="7863" y="6674"/>
                    <a:pt x="7863" y="6674"/>
                    <a:pt x="7863" y="6674"/>
                  </a:cubicBezTo>
                  <a:cubicBezTo>
                    <a:pt x="7902" y="6606"/>
                    <a:pt x="7902" y="6606"/>
                    <a:pt x="7902" y="6606"/>
                  </a:cubicBezTo>
                  <a:cubicBezTo>
                    <a:pt x="7902" y="6606"/>
                    <a:pt x="7902" y="6606"/>
                    <a:pt x="7902" y="6606"/>
                  </a:cubicBezTo>
                  <a:cubicBezTo>
                    <a:pt x="7941" y="6469"/>
                    <a:pt x="7941" y="6469"/>
                    <a:pt x="7941" y="6469"/>
                  </a:cubicBezTo>
                  <a:cubicBezTo>
                    <a:pt x="8018" y="6469"/>
                    <a:pt x="8018" y="6469"/>
                    <a:pt x="8018" y="6469"/>
                  </a:cubicBezTo>
                  <a:cubicBezTo>
                    <a:pt x="8095" y="6469"/>
                    <a:pt x="8095" y="6469"/>
                    <a:pt x="8095" y="6469"/>
                  </a:cubicBezTo>
                  <a:cubicBezTo>
                    <a:pt x="8172" y="6298"/>
                    <a:pt x="8172" y="6298"/>
                    <a:pt x="8172" y="6298"/>
                  </a:cubicBezTo>
                  <a:cubicBezTo>
                    <a:pt x="8326" y="6230"/>
                    <a:pt x="8326" y="6230"/>
                    <a:pt x="8326" y="6230"/>
                  </a:cubicBezTo>
                  <a:cubicBezTo>
                    <a:pt x="8442" y="6264"/>
                    <a:pt x="8442" y="6264"/>
                    <a:pt x="8442" y="6264"/>
                  </a:cubicBezTo>
                  <a:cubicBezTo>
                    <a:pt x="8442" y="6195"/>
                    <a:pt x="8442" y="6195"/>
                    <a:pt x="8442" y="6195"/>
                  </a:cubicBezTo>
                  <a:cubicBezTo>
                    <a:pt x="8519" y="6195"/>
                    <a:pt x="8519" y="6195"/>
                    <a:pt x="8519" y="6195"/>
                  </a:cubicBezTo>
                  <a:cubicBezTo>
                    <a:pt x="8557" y="6127"/>
                    <a:pt x="8557" y="6127"/>
                    <a:pt x="8557" y="6127"/>
                  </a:cubicBezTo>
                  <a:cubicBezTo>
                    <a:pt x="8635" y="6127"/>
                    <a:pt x="8635" y="6127"/>
                    <a:pt x="8635" y="6127"/>
                  </a:cubicBezTo>
                  <a:cubicBezTo>
                    <a:pt x="8673" y="6058"/>
                    <a:pt x="8673" y="6058"/>
                    <a:pt x="8673" y="6058"/>
                  </a:cubicBezTo>
                  <a:cubicBezTo>
                    <a:pt x="8673" y="5990"/>
                    <a:pt x="8673" y="5990"/>
                    <a:pt x="8673" y="5990"/>
                  </a:cubicBezTo>
                  <a:cubicBezTo>
                    <a:pt x="8596" y="5956"/>
                    <a:pt x="8596" y="5956"/>
                    <a:pt x="8596" y="5956"/>
                  </a:cubicBezTo>
                  <a:cubicBezTo>
                    <a:pt x="8519" y="5956"/>
                    <a:pt x="8519" y="5956"/>
                    <a:pt x="8519" y="5956"/>
                  </a:cubicBezTo>
                  <a:cubicBezTo>
                    <a:pt x="8442" y="5922"/>
                    <a:pt x="8442" y="5922"/>
                    <a:pt x="8442" y="5922"/>
                  </a:cubicBezTo>
                  <a:cubicBezTo>
                    <a:pt x="8365" y="5853"/>
                    <a:pt x="8365" y="5853"/>
                    <a:pt x="8365" y="5853"/>
                  </a:cubicBezTo>
                  <a:cubicBezTo>
                    <a:pt x="8365" y="5819"/>
                    <a:pt x="8365" y="5819"/>
                    <a:pt x="8365" y="5819"/>
                  </a:cubicBezTo>
                  <a:cubicBezTo>
                    <a:pt x="8249" y="5750"/>
                    <a:pt x="8249" y="5750"/>
                    <a:pt x="8249" y="5750"/>
                  </a:cubicBezTo>
                  <a:cubicBezTo>
                    <a:pt x="8249" y="5716"/>
                    <a:pt x="8249" y="5716"/>
                    <a:pt x="8249" y="5716"/>
                  </a:cubicBezTo>
                  <a:cubicBezTo>
                    <a:pt x="8288" y="5579"/>
                    <a:pt x="8288" y="5579"/>
                    <a:pt x="8288" y="5579"/>
                  </a:cubicBezTo>
                  <a:cubicBezTo>
                    <a:pt x="8210" y="5511"/>
                    <a:pt x="8210" y="5511"/>
                    <a:pt x="8210" y="5511"/>
                  </a:cubicBezTo>
                  <a:cubicBezTo>
                    <a:pt x="8210" y="5511"/>
                    <a:pt x="8210" y="5511"/>
                    <a:pt x="8210" y="5511"/>
                  </a:cubicBezTo>
                  <a:cubicBezTo>
                    <a:pt x="8172" y="5408"/>
                    <a:pt x="8172" y="5408"/>
                    <a:pt x="8172" y="5408"/>
                  </a:cubicBezTo>
                  <a:cubicBezTo>
                    <a:pt x="8172" y="5340"/>
                    <a:pt x="8172" y="5340"/>
                    <a:pt x="8172" y="5340"/>
                  </a:cubicBezTo>
                  <a:cubicBezTo>
                    <a:pt x="8133" y="5237"/>
                    <a:pt x="8133" y="5237"/>
                    <a:pt x="8133" y="5237"/>
                  </a:cubicBezTo>
                  <a:cubicBezTo>
                    <a:pt x="8210" y="5168"/>
                    <a:pt x="8210" y="5168"/>
                    <a:pt x="8210" y="5168"/>
                  </a:cubicBezTo>
                  <a:cubicBezTo>
                    <a:pt x="8249" y="5168"/>
                    <a:pt x="8249" y="5168"/>
                    <a:pt x="8249" y="5168"/>
                  </a:cubicBezTo>
                  <a:cubicBezTo>
                    <a:pt x="8326" y="5100"/>
                    <a:pt x="8326" y="5100"/>
                    <a:pt x="8326" y="5100"/>
                  </a:cubicBezTo>
                  <a:cubicBezTo>
                    <a:pt x="8365" y="5032"/>
                    <a:pt x="8365" y="5032"/>
                    <a:pt x="8365" y="5032"/>
                  </a:cubicBezTo>
                  <a:cubicBezTo>
                    <a:pt x="8442" y="4963"/>
                    <a:pt x="8442" y="4963"/>
                    <a:pt x="8442" y="4963"/>
                  </a:cubicBezTo>
                  <a:cubicBezTo>
                    <a:pt x="8480" y="4895"/>
                    <a:pt x="8480" y="4895"/>
                    <a:pt x="8480" y="4895"/>
                  </a:cubicBezTo>
                  <a:cubicBezTo>
                    <a:pt x="8519" y="4758"/>
                    <a:pt x="8519" y="4758"/>
                    <a:pt x="8519" y="4758"/>
                  </a:cubicBezTo>
                  <a:cubicBezTo>
                    <a:pt x="8519" y="4758"/>
                    <a:pt x="8519" y="4758"/>
                    <a:pt x="8519" y="4758"/>
                  </a:cubicBezTo>
                  <a:cubicBezTo>
                    <a:pt x="8635" y="4621"/>
                    <a:pt x="8635" y="4621"/>
                    <a:pt x="8635" y="4621"/>
                  </a:cubicBezTo>
                  <a:cubicBezTo>
                    <a:pt x="8750" y="4518"/>
                    <a:pt x="8750" y="4518"/>
                    <a:pt x="8750" y="4518"/>
                  </a:cubicBezTo>
                  <a:cubicBezTo>
                    <a:pt x="8788" y="4450"/>
                    <a:pt x="8788" y="4450"/>
                    <a:pt x="8788" y="4450"/>
                  </a:cubicBezTo>
                  <a:cubicBezTo>
                    <a:pt x="8827" y="4382"/>
                    <a:pt x="8827" y="4382"/>
                    <a:pt x="8827" y="4382"/>
                  </a:cubicBezTo>
                  <a:cubicBezTo>
                    <a:pt x="8905" y="4313"/>
                    <a:pt x="8905" y="4313"/>
                    <a:pt x="8905" y="4313"/>
                  </a:cubicBezTo>
                  <a:cubicBezTo>
                    <a:pt x="8943" y="4313"/>
                    <a:pt x="8943" y="4313"/>
                    <a:pt x="8943" y="4313"/>
                  </a:cubicBezTo>
                  <a:cubicBezTo>
                    <a:pt x="9097" y="4108"/>
                    <a:pt x="9097" y="4108"/>
                    <a:pt x="9097" y="4108"/>
                  </a:cubicBezTo>
                  <a:cubicBezTo>
                    <a:pt x="9020" y="4073"/>
                    <a:pt x="9020" y="4073"/>
                    <a:pt x="9020" y="4073"/>
                  </a:cubicBezTo>
                  <a:cubicBezTo>
                    <a:pt x="9097" y="4108"/>
                    <a:pt x="9097" y="4108"/>
                    <a:pt x="9097" y="4108"/>
                  </a:cubicBezTo>
                  <a:cubicBezTo>
                    <a:pt x="9174" y="4039"/>
                    <a:pt x="9174" y="4039"/>
                    <a:pt x="9174" y="4039"/>
                  </a:cubicBezTo>
                  <a:cubicBezTo>
                    <a:pt x="9136" y="3971"/>
                    <a:pt x="9136" y="3971"/>
                    <a:pt x="9136" y="3971"/>
                  </a:cubicBezTo>
                  <a:cubicBezTo>
                    <a:pt x="9213" y="4039"/>
                    <a:pt x="9213" y="4039"/>
                    <a:pt x="9213" y="4039"/>
                  </a:cubicBezTo>
                  <a:cubicBezTo>
                    <a:pt x="9251" y="4073"/>
                    <a:pt x="9251" y="4073"/>
                    <a:pt x="9251" y="4073"/>
                  </a:cubicBezTo>
                  <a:cubicBezTo>
                    <a:pt x="9367" y="4005"/>
                    <a:pt x="9367" y="4005"/>
                    <a:pt x="9367" y="4005"/>
                  </a:cubicBezTo>
                  <a:cubicBezTo>
                    <a:pt x="9405" y="3937"/>
                    <a:pt x="9405" y="3937"/>
                    <a:pt x="9405" y="3937"/>
                  </a:cubicBezTo>
                  <a:cubicBezTo>
                    <a:pt x="9483" y="3903"/>
                    <a:pt x="9483" y="3903"/>
                    <a:pt x="9483" y="3903"/>
                  </a:cubicBezTo>
                  <a:cubicBezTo>
                    <a:pt x="9483" y="3868"/>
                    <a:pt x="9483" y="3868"/>
                    <a:pt x="9483" y="3868"/>
                  </a:cubicBezTo>
                  <a:cubicBezTo>
                    <a:pt x="9405" y="3799"/>
                    <a:pt x="9405" y="3799"/>
                    <a:pt x="9405" y="3799"/>
                  </a:cubicBezTo>
                  <a:cubicBezTo>
                    <a:pt x="9367" y="3765"/>
                    <a:pt x="9367" y="3765"/>
                    <a:pt x="9367" y="3765"/>
                  </a:cubicBezTo>
                  <a:cubicBezTo>
                    <a:pt x="9367" y="3765"/>
                    <a:pt x="9367" y="3765"/>
                    <a:pt x="9367" y="3765"/>
                  </a:cubicBezTo>
                  <a:cubicBezTo>
                    <a:pt x="9444" y="3697"/>
                    <a:pt x="9444" y="3697"/>
                    <a:pt x="9444" y="3697"/>
                  </a:cubicBezTo>
                  <a:cubicBezTo>
                    <a:pt x="9483" y="3628"/>
                    <a:pt x="9483" y="3628"/>
                    <a:pt x="9483" y="3628"/>
                  </a:cubicBezTo>
                  <a:cubicBezTo>
                    <a:pt x="9560" y="3594"/>
                    <a:pt x="9560" y="3594"/>
                    <a:pt x="9560" y="3594"/>
                  </a:cubicBezTo>
                  <a:cubicBezTo>
                    <a:pt x="9598" y="3526"/>
                    <a:pt x="9598" y="3526"/>
                    <a:pt x="9598" y="3526"/>
                  </a:cubicBezTo>
                  <a:cubicBezTo>
                    <a:pt x="9675" y="3526"/>
                    <a:pt x="9675" y="3526"/>
                    <a:pt x="9675" y="3526"/>
                  </a:cubicBezTo>
                  <a:cubicBezTo>
                    <a:pt x="9675" y="3526"/>
                    <a:pt x="9675" y="3526"/>
                    <a:pt x="9675" y="3526"/>
                  </a:cubicBezTo>
                  <a:cubicBezTo>
                    <a:pt x="9714" y="3526"/>
                    <a:pt x="9714" y="3526"/>
                    <a:pt x="9714" y="3526"/>
                  </a:cubicBezTo>
                  <a:cubicBezTo>
                    <a:pt x="9868" y="3492"/>
                    <a:pt x="9868" y="3492"/>
                    <a:pt x="9868" y="3492"/>
                  </a:cubicBezTo>
                  <a:cubicBezTo>
                    <a:pt x="9907" y="3492"/>
                    <a:pt x="9907" y="3492"/>
                    <a:pt x="9907" y="3492"/>
                  </a:cubicBezTo>
                  <a:cubicBezTo>
                    <a:pt x="9983" y="3423"/>
                    <a:pt x="9983" y="3423"/>
                    <a:pt x="9983" y="3423"/>
                  </a:cubicBezTo>
                  <a:cubicBezTo>
                    <a:pt x="10022" y="3389"/>
                    <a:pt x="10022" y="3389"/>
                    <a:pt x="10022" y="3389"/>
                  </a:cubicBezTo>
                  <a:cubicBezTo>
                    <a:pt x="10177" y="3423"/>
                    <a:pt x="10177" y="3423"/>
                    <a:pt x="10177" y="3423"/>
                  </a:cubicBezTo>
                  <a:cubicBezTo>
                    <a:pt x="10253" y="3423"/>
                    <a:pt x="10253" y="3423"/>
                    <a:pt x="10253" y="3423"/>
                  </a:cubicBezTo>
                  <a:cubicBezTo>
                    <a:pt x="10369" y="3389"/>
                    <a:pt x="10369" y="3389"/>
                    <a:pt x="10369" y="3389"/>
                  </a:cubicBezTo>
                  <a:cubicBezTo>
                    <a:pt x="10485" y="3320"/>
                    <a:pt x="10485" y="3320"/>
                    <a:pt x="10485" y="3320"/>
                  </a:cubicBezTo>
                  <a:cubicBezTo>
                    <a:pt x="10793" y="3183"/>
                    <a:pt x="10793" y="3183"/>
                    <a:pt x="10793" y="3183"/>
                  </a:cubicBezTo>
                  <a:cubicBezTo>
                    <a:pt x="10870" y="3115"/>
                    <a:pt x="10870" y="3115"/>
                    <a:pt x="10870" y="3115"/>
                  </a:cubicBezTo>
                  <a:cubicBezTo>
                    <a:pt x="10909" y="3115"/>
                    <a:pt x="10909" y="3115"/>
                    <a:pt x="10909" y="3115"/>
                  </a:cubicBezTo>
                  <a:cubicBezTo>
                    <a:pt x="10986" y="3047"/>
                    <a:pt x="10986" y="3047"/>
                    <a:pt x="10986" y="3047"/>
                  </a:cubicBezTo>
                  <a:cubicBezTo>
                    <a:pt x="11102" y="3013"/>
                    <a:pt x="11102" y="3013"/>
                    <a:pt x="11102" y="3013"/>
                  </a:cubicBezTo>
                  <a:cubicBezTo>
                    <a:pt x="11178" y="3013"/>
                    <a:pt x="11178" y="3013"/>
                    <a:pt x="11178" y="3013"/>
                  </a:cubicBezTo>
                  <a:cubicBezTo>
                    <a:pt x="11217" y="2944"/>
                    <a:pt x="11217" y="2944"/>
                    <a:pt x="11217" y="2944"/>
                  </a:cubicBezTo>
                  <a:cubicBezTo>
                    <a:pt x="11295" y="2875"/>
                    <a:pt x="11295" y="2875"/>
                    <a:pt x="11295" y="2875"/>
                  </a:cubicBezTo>
                  <a:cubicBezTo>
                    <a:pt x="11410" y="2841"/>
                    <a:pt x="11410" y="2841"/>
                    <a:pt x="11410" y="2841"/>
                  </a:cubicBezTo>
                  <a:cubicBezTo>
                    <a:pt x="11487" y="2841"/>
                    <a:pt x="11487" y="2841"/>
                    <a:pt x="11487" y="2841"/>
                  </a:cubicBezTo>
                  <a:cubicBezTo>
                    <a:pt x="11603" y="2772"/>
                    <a:pt x="11603" y="2772"/>
                    <a:pt x="11603" y="2772"/>
                  </a:cubicBezTo>
                  <a:cubicBezTo>
                    <a:pt x="11834" y="2670"/>
                    <a:pt x="11834" y="2670"/>
                    <a:pt x="11834" y="2670"/>
                  </a:cubicBezTo>
                  <a:cubicBezTo>
                    <a:pt x="11795" y="2533"/>
                    <a:pt x="11795" y="2533"/>
                    <a:pt x="11795" y="2533"/>
                  </a:cubicBezTo>
                  <a:cubicBezTo>
                    <a:pt x="11795" y="2465"/>
                    <a:pt x="11795" y="2465"/>
                    <a:pt x="11795" y="2465"/>
                  </a:cubicBezTo>
                  <a:cubicBezTo>
                    <a:pt x="11718" y="2362"/>
                    <a:pt x="11718" y="2362"/>
                    <a:pt x="11718" y="2362"/>
                  </a:cubicBezTo>
                  <a:cubicBezTo>
                    <a:pt x="11680" y="2327"/>
                    <a:pt x="11680" y="2327"/>
                    <a:pt x="11680" y="2327"/>
                  </a:cubicBezTo>
                  <a:cubicBezTo>
                    <a:pt x="11757" y="2259"/>
                    <a:pt x="11757" y="2259"/>
                    <a:pt x="11757" y="2259"/>
                  </a:cubicBezTo>
                  <a:cubicBezTo>
                    <a:pt x="11795" y="2225"/>
                    <a:pt x="11795" y="2225"/>
                    <a:pt x="11795" y="2225"/>
                  </a:cubicBezTo>
                  <a:cubicBezTo>
                    <a:pt x="11873" y="2225"/>
                    <a:pt x="11873" y="2225"/>
                    <a:pt x="11873" y="2225"/>
                  </a:cubicBezTo>
                  <a:cubicBezTo>
                    <a:pt x="11950" y="2225"/>
                    <a:pt x="11950" y="2225"/>
                    <a:pt x="11950" y="2225"/>
                  </a:cubicBezTo>
                  <a:lnTo>
                    <a:pt x="11911" y="2157"/>
                  </a:lnTo>
                  <a:close/>
                </a:path>
              </a:pathLst>
            </a:custGeom>
            <a:solidFill>
              <a:srgbClr val="33CCCC"/>
            </a:solidFill>
            <a:ln w="0">
              <a:solidFill>
                <a:srgbClr val="000000"/>
              </a:solidFill>
              <a:prstDash val="solid"/>
              <a:round/>
              <a:headEnd/>
              <a:tailEnd/>
            </a:ln>
          </p:spPr>
          <p:txBody>
            <a:bodyPr/>
            <a:lstStyle/>
            <a:p>
              <a:endParaRPr lang="fr-FR"/>
            </a:p>
          </p:txBody>
        </p:sp>
        <p:sp>
          <p:nvSpPr>
            <p:cNvPr id="10282" name="Freeform 153"/>
            <p:cNvSpPr>
              <a:spLocks/>
            </p:cNvSpPr>
            <p:nvPr/>
          </p:nvSpPr>
          <p:spPr bwMode="auto">
            <a:xfrm>
              <a:off x="3192" y="2891"/>
              <a:ext cx="1158" cy="836"/>
            </a:xfrm>
            <a:custGeom>
              <a:avLst/>
              <a:gdLst>
                <a:gd name="T0" fmla="*/ 11641 w 11950"/>
                <a:gd name="T1" fmla="*/ 2020 h 8625"/>
                <a:gd name="T2" fmla="*/ 10716 w 11950"/>
                <a:gd name="T3" fmla="*/ 2259 h 8625"/>
                <a:gd name="T4" fmla="*/ 9521 w 11950"/>
                <a:gd name="T5" fmla="*/ 1746 h 8625"/>
                <a:gd name="T6" fmla="*/ 8480 w 11950"/>
                <a:gd name="T7" fmla="*/ 1575 h 8625"/>
                <a:gd name="T8" fmla="*/ 7440 w 11950"/>
                <a:gd name="T9" fmla="*/ 1164 h 8625"/>
                <a:gd name="T10" fmla="*/ 6630 w 11950"/>
                <a:gd name="T11" fmla="*/ 924 h 8625"/>
                <a:gd name="T12" fmla="*/ 6283 w 11950"/>
                <a:gd name="T13" fmla="*/ 890 h 8625"/>
                <a:gd name="T14" fmla="*/ 5782 w 11950"/>
                <a:gd name="T15" fmla="*/ 787 h 8625"/>
                <a:gd name="T16" fmla="*/ 5358 w 11950"/>
                <a:gd name="T17" fmla="*/ 617 h 8625"/>
                <a:gd name="T18" fmla="*/ 4972 w 11950"/>
                <a:gd name="T19" fmla="*/ 685 h 8625"/>
                <a:gd name="T20" fmla="*/ 3623 w 11950"/>
                <a:gd name="T21" fmla="*/ 445 h 8625"/>
                <a:gd name="T22" fmla="*/ 2775 w 11950"/>
                <a:gd name="T23" fmla="*/ 308 h 8625"/>
                <a:gd name="T24" fmla="*/ 1850 w 11950"/>
                <a:gd name="T25" fmla="*/ 172 h 8625"/>
                <a:gd name="T26" fmla="*/ 1426 w 11950"/>
                <a:gd name="T27" fmla="*/ 0 h 8625"/>
                <a:gd name="T28" fmla="*/ 732 w 11950"/>
                <a:gd name="T29" fmla="*/ 377 h 8625"/>
                <a:gd name="T30" fmla="*/ 154 w 11950"/>
                <a:gd name="T31" fmla="*/ 514 h 8625"/>
                <a:gd name="T32" fmla="*/ 192 w 11950"/>
                <a:gd name="T33" fmla="*/ 993 h 8625"/>
                <a:gd name="T34" fmla="*/ 270 w 11950"/>
                <a:gd name="T35" fmla="*/ 1301 h 8625"/>
                <a:gd name="T36" fmla="*/ 270 w 11950"/>
                <a:gd name="T37" fmla="*/ 1575 h 8625"/>
                <a:gd name="T38" fmla="*/ 617 w 11950"/>
                <a:gd name="T39" fmla="*/ 1643 h 8625"/>
                <a:gd name="T40" fmla="*/ 963 w 11950"/>
                <a:gd name="T41" fmla="*/ 1712 h 8625"/>
                <a:gd name="T42" fmla="*/ 886 w 11950"/>
                <a:gd name="T43" fmla="*/ 1951 h 8625"/>
                <a:gd name="T44" fmla="*/ 1310 w 11950"/>
                <a:gd name="T45" fmla="*/ 1951 h 8625"/>
                <a:gd name="T46" fmla="*/ 1735 w 11950"/>
                <a:gd name="T47" fmla="*/ 2054 h 8625"/>
                <a:gd name="T48" fmla="*/ 1966 w 11950"/>
                <a:gd name="T49" fmla="*/ 1951 h 8625"/>
                <a:gd name="T50" fmla="*/ 2428 w 11950"/>
                <a:gd name="T51" fmla="*/ 2157 h 8625"/>
                <a:gd name="T52" fmla="*/ 2775 w 11950"/>
                <a:gd name="T53" fmla="*/ 2533 h 8625"/>
                <a:gd name="T54" fmla="*/ 2004 w 11950"/>
                <a:gd name="T55" fmla="*/ 3013 h 8625"/>
                <a:gd name="T56" fmla="*/ 1850 w 11950"/>
                <a:gd name="T57" fmla="*/ 3834 h 8625"/>
                <a:gd name="T58" fmla="*/ 1773 w 11950"/>
                <a:gd name="T59" fmla="*/ 4039 h 8625"/>
                <a:gd name="T60" fmla="*/ 1349 w 11950"/>
                <a:gd name="T61" fmla="*/ 4895 h 8625"/>
                <a:gd name="T62" fmla="*/ 1387 w 11950"/>
                <a:gd name="T63" fmla="*/ 5374 h 8625"/>
                <a:gd name="T64" fmla="*/ 1349 w 11950"/>
                <a:gd name="T65" fmla="*/ 6024 h 8625"/>
                <a:gd name="T66" fmla="*/ 925 w 11950"/>
                <a:gd name="T67" fmla="*/ 6538 h 8625"/>
                <a:gd name="T68" fmla="*/ 1156 w 11950"/>
                <a:gd name="T69" fmla="*/ 7222 h 8625"/>
                <a:gd name="T70" fmla="*/ 1696 w 11950"/>
                <a:gd name="T71" fmla="*/ 7633 h 8625"/>
                <a:gd name="T72" fmla="*/ 1888 w 11950"/>
                <a:gd name="T73" fmla="*/ 8043 h 8625"/>
                <a:gd name="T74" fmla="*/ 2158 w 11950"/>
                <a:gd name="T75" fmla="*/ 8454 h 8625"/>
                <a:gd name="T76" fmla="*/ 2698 w 11950"/>
                <a:gd name="T77" fmla="*/ 8420 h 8625"/>
                <a:gd name="T78" fmla="*/ 3122 w 11950"/>
                <a:gd name="T79" fmla="*/ 8181 h 8625"/>
                <a:gd name="T80" fmla="*/ 3816 w 11950"/>
                <a:gd name="T81" fmla="*/ 8009 h 8625"/>
                <a:gd name="T82" fmla="*/ 4664 w 11950"/>
                <a:gd name="T83" fmla="*/ 8078 h 8625"/>
                <a:gd name="T84" fmla="*/ 5512 w 11950"/>
                <a:gd name="T85" fmla="*/ 8181 h 8625"/>
                <a:gd name="T86" fmla="*/ 6013 w 11950"/>
                <a:gd name="T87" fmla="*/ 8078 h 8625"/>
                <a:gd name="T88" fmla="*/ 6398 w 11950"/>
                <a:gd name="T89" fmla="*/ 7907 h 8625"/>
                <a:gd name="T90" fmla="*/ 6668 w 11950"/>
                <a:gd name="T91" fmla="*/ 7428 h 8625"/>
                <a:gd name="T92" fmla="*/ 7054 w 11950"/>
                <a:gd name="T93" fmla="*/ 7291 h 8625"/>
                <a:gd name="T94" fmla="*/ 7787 w 11950"/>
                <a:gd name="T95" fmla="*/ 7222 h 8625"/>
                <a:gd name="T96" fmla="*/ 7863 w 11950"/>
                <a:gd name="T97" fmla="*/ 6914 h 8625"/>
                <a:gd name="T98" fmla="*/ 7941 w 11950"/>
                <a:gd name="T99" fmla="*/ 6469 h 8625"/>
                <a:gd name="T100" fmla="*/ 8519 w 11950"/>
                <a:gd name="T101" fmla="*/ 6195 h 8625"/>
                <a:gd name="T102" fmla="*/ 8442 w 11950"/>
                <a:gd name="T103" fmla="*/ 5922 h 8625"/>
                <a:gd name="T104" fmla="*/ 8210 w 11950"/>
                <a:gd name="T105" fmla="*/ 5511 h 8625"/>
                <a:gd name="T106" fmla="*/ 8365 w 11950"/>
                <a:gd name="T107" fmla="*/ 5032 h 8625"/>
                <a:gd name="T108" fmla="*/ 8788 w 11950"/>
                <a:gd name="T109" fmla="*/ 4450 h 8625"/>
                <a:gd name="T110" fmla="*/ 9174 w 11950"/>
                <a:gd name="T111" fmla="*/ 4039 h 8625"/>
                <a:gd name="T112" fmla="*/ 9483 w 11950"/>
                <a:gd name="T113" fmla="*/ 3868 h 8625"/>
                <a:gd name="T114" fmla="*/ 9598 w 11950"/>
                <a:gd name="T115" fmla="*/ 3526 h 8625"/>
                <a:gd name="T116" fmla="*/ 10022 w 11950"/>
                <a:gd name="T117" fmla="*/ 3389 h 8625"/>
                <a:gd name="T118" fmla="*/ 10909 w 11950"/>
                <a:gd name="T119" fmla="*/ 3115 h 8625"/>
                <a:gd name="T120" fmla="*/ 11487 w 11950"/>
                <a:gd name="T121" fmla="*/ 2841 h 8625"/>
                <a:gd name="T122" fmla="*/ 11757 w 11950"/>
                <a:gd name="T123" fmla="*/ 2259 h 862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1950"/>
                <a:gd name="T187" fmla="*/ 0 h 8625"/>
                <a:gd name="T188" fmla="*/ 11950 w 11950"/>
                <a:gd name="T189" fmla="*/ 8625 h 862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1950" h="8625">
                  <a:moveTo>
                    <a:pt x="11911" y="2157"/>
                  </a:moveTo>
                  <a:cubicBezTo>
                    <a:pt x="11834" y="2122"/>
                    <a:pt x="11834" y="2122"/>
                    <a:pt x="11834" y="2122"/>
                  </a:cubicBezTo>
                  <a:cubicBezTo>
                    <a:pt x="11795" y="2122"/>
                    <a:pt x="11795" y="2122"/>
                    <a:pt x="11795" y="2122"/>
                  </a:cubicBezTo>
                  <a:cubicBezTo>
                    <a:pt x="11718" y="2088"/>
                    <a:pt x="11718" y="2088"/>
                    <a:pt x="11718" y="2088"/>
                  </a:cubicBezTo>
                  <a:cubicBezTo>
                    <a:pt x="11680" y="2020"/>
                    <a:pt x="11680" y="2020"/>
                    <a:pt x="11680" y="2020"/>
                  </a:cubicBezTo>
                  <a:cubicBezTo>
                    <a:pt x="11680" y="2020"/>
                    <a:pt x="11680" y="2020"/>
                    <a:pt x="11680" y="2020"/>
                  </a:cubicBezTo>
                  <a:cubicBezTo>
                    <a:pt x="11641" y="2020"/>
                    <a:pt x="11641" y="2020"/>
                    <a:pt x="11641" y="2020"/>
                  </a:cubicBezTo>
                  <a:cubicBezTo>
                    <a:pt x="11641" y="2020"/>
                    <a:pt x="11641" y="2020"/>
                    <a:pt x="11641" y="2020"/>
                  </a:cubicBezTo>
                  <a:cubicBezTo>
                    <a:pt x="11641" y="2020"/>
                    <a:pt x="11526" y="2122"/>
                    <a:pt x="11448" y="2122"/>
                  </a:cubicBezTo>
                  <a:cubicBezTo>
                    <a:pt x="11333" y="2157"/>
                    <a:pt x="11333" y="2191"/>
                    <a:pt x="11256" y="2225"/>
                  </a:cubicBezTo>
                  <a:cubicBezTo>
                    <a:pt x="11256" y="2225"/>
                    <a:pt x="11178" y="2225"/>
                    <a:pt x="11178" y="2225"/>
                  </a:cubicBezTo>
                  <a:cubicBezTo>
                    <a:pt x="11102" y="2191"/>
                    <a:pt x="11063" y="2191"/>
                    <a:pt x="11025" y="2122"/>
                  </a:cubicBezTo>
                  <a:cubicBezTo>
                    <a:pt x="10986" y="2157"/>
                    <a:pt x="10909" y="2157"/>
                    <a:pt x="10832" y="2157"/>
                  </a:cubicBezTo>
                  <a:cubicBezTo>
                    <a:pt x="10793" y="2225"/>
                    <a:pt x="10793" y="2225"/>
                    <a:pt x="10716" y="2259"/>
                  </a:cubicBezTo>
                  <a:cubicBezTo>
                    <a:pt x="10716" y="2191"/>
                    <a:pt x="10716" y="2191"/>
                    <a:pt x="10639" y="2157"/>
                  </a:cubicBezTo>
                  <a:cubicBezTo>
                    <a:pt x="10639" y="2157"/>
                    <a:pt x="10562" y="2088"/>
                    <a:pt x="10485" y="2122"/>
                  </a:cubicBezTo>
                  <a:cubicBezTo>
                    <a:pt x="10485" y="2054"/>
                    <a:pt x="10485" y="1986"/>
                    <a:pt x="10446" y="1951"/>
                  </a:cubicBezTo>
                  <a:cubicBezTo>
                    <a:pt x="10369" y="1883"/>
                    <a:pt x="10292" y="1917"/>
                    <a:pt x="10177" y="1986"/>
                  </a:cubicBezTo>
                  <a:cubicBezTo>
                    <a:pt x="10177" y="1986"/>
                    <a:pt x="10138" y="1986"/>
                    <a:pt x="10061" y="2020"/>
                  </a:cubicBezTo>
                  <a:cubicBezTo>
                    <a:pt x="9907" y="1986"/>
                    <a:pt x="10022" y="1848"/>
                    <a:pt x="9868" y="1814"/>
                  </a:cubicBezTo>
                  <a:cubicBezTo>
                    <a:pt x="9791" y="1712"/>
                    <a:pt x="9521" y="1746"/>
                    <a:pt x="9521" y="1746"/>
                  </a:cubicBezTo>
                  <a:cubicBezTo>
                    <a:pt x="9444" y="1643"/>
                    <a:pt x="9367" y="1712"/>
                    <a:pt x="9251" y="1746"/>
                  </a:cubicBezTo>
                  <a:cubicBezTo>
                    <a:pt x="9251" y="1746"/>
                    <a:pt x="9251" y="1746"/>
                    <a:pt x="9251" y="1746"/>
                  </a:cubicBezTo>
                  <a:cubicBezTo>
                    <a:pt x="9213" y="1814"/>
                    <a:pt x="9213" y="1814"/>
                    <a:pt x="9213" y="1814"/>
                  </a:cubicBezTo>
                  <a:cubicBezTo>
                    <a:pt x="9174" y="1746"/>
                    <a:pt x="9136" y="1746"/>
                    <a:pt x="9136" y="1746"/>
                  </a:cubicBezTo>
                  <a:cubicBezTo>
                    <a:pt x="8982" y="1712"/>
                    <a:pt x="8905" y="1746"/>
                    <a:pt x="8788" y="1746"/>
                  </a:cubicBezTo>
                  <a:cubicBezTo>
                    <a:pt x="8712" y="1780"/>
                    <a:pt x="8788" y="1712"/>
                    <a:pt x="8712" y="1643"/>
                  </a:cubicBezTo>
                  <a:cubicBezTo>
                    <a:pt x="8635" y="1677"/>
                    <a:pt x="8557" y="1609"/>
                    <a:pt x="8480" y="1575"/>
                  </a:cubicBezTo>
                  <a:cubicBezTo>
                    <a:pt x="8403" y="1541"/>
                    <a:pt x="8288" y="1609"/>
                    <a:pt x="8288" y="1609"/>
                  </a:cubicBezTo>
                  <a:cubicBezTo>
                    <a:pt x="8210" y="1609"/>
                    <a:pt x="8210" y="1609"/>
                    <a:pt x="8133" y="1575"/>
                  </a:cubicBezTo>
                  <a:cubicBezTo>
                    <a:pt x="8056" y="1575"/>
                    <a:pt x="8056" y="1541"/>
                    <a:pt x="7979" y="1472"/>
                  </a:cubicBezTo>
                  <a:cubicBezTo>
                    <a:pt x="7979" y="1472"/>
                    <a:pt x="7902" y="1438"/>
                    <a:pt x="7825" y="1369"/>
                  </a:cubicBezTo>
                  <a:cubicBezTo>
                    <a:pt x="7671" y="1301"/>
                    <a:pt x="7710" y="1403"/>
                    <a:pt x="7593" y="1369"/>
                  </a:cubicBezTo>
                  <a:cubicBezTo>
                    <a:pt x="7517" y="1301"/>
                    <a:pt x="7478" y="1335"/>
                    <a:pt x="7440" y="1267"/>
                  </a:cubicBezTo>
                  <a:cubicBezTo>
                    <a:pt x="7440" y="1267"/>
                    <a:pt x="7362" y="1232"/>
                    <a:pt x="7440" y="1164"/>
                  </a:cubicBezTo>
                  <a:cubicBezTo>
                    <a:pt x="7517" y="1027"/>
                    <a:pt x="7208" y="1027"/>
                    <a:pt x="7208" y="1027"/>
                  </a:cubicBezTo>
                  <a:cubicBezTo>
                    <a:pt x="7170" y="959"/>
                    <a:pt x="7170" y="890"/>
                    <a:pt x="7170" y="890"/>
                  </a:cubicBezTo>
                  <a:cubicBezTo>
                    <a:pt x="7170" y="890"/>
                    <a:pt x="7015" y="856"/>
                    <a:pt x="7015" y="856"/>
                  </a:cubicBezTo>
                  <a:cubicBezTo>
                    <a:pt x="6900" y="890"/>
                    <a:pt x="6900" y="890"/>
                    <a:pt x="6900" y="890"/>
                  </a:cubicBezTo>
                  <a:cubicBezTo>
                    <a:pt x="6823" y="890"/>
                    <a:pt x="6823" y="890"/>
                    <a:pt x="6823" y="890"/>
                  </a:cubicBezTo>
                  <a:cubicBezTo>
                    <a:pt x="6746" y="924"/>
                    <a:pt x="6746" y="924"/>
                    <a:pt x="6746" y="924"/>
                  </a:cubicBezTo>
                  <a:cubicBezTo>
                    <a:pt x="6630" y="924"/>
                    <a:pt x="6630" y="924"/>
                    <a:pt x="6630" y="924"/>
                  </a:cubicBezTo>
                  <a:cubicBezTo>
                    <a:pt x="6630" y="924"/>
                    <a:pt x="6630" y="924"/>
                    <a:pt x="6630" y="924"/>
                  </a:cubicBezTo>
                  <a:cubicBezTo>
                    <a:pt x="6515" y="959"/>
                    <a:pt x="6515" y="959"/>
                    <a:pt x="6515" y="959"/>
                  </a:cubicBezTo>
                  <a:cubicBezTo>
                    <a:pt x="6437" y="959"/>
                    <a:pt x="6437" y="959"/>
                    <a:pt x="6437" y="959"/>
                  </a:cubicBezTo>
                  <a:cubicBezTo>
                    <a:pt x="6360" y="924"/>
                    <a:pt x="6360" y="924"/>
                    <a:pt x="6360" y="924"/>
                  </a:cubicBezTo>
                  <a:cubicBezTo>
                    <a:pt x="6360" y="856"/>
                    <a:pt x="6360" y="856"/>
                    <a:pt x="6360" y="856"/>
                  </a:cubicBezTo>
                  <a:cubicBezTo>
                    <a:pt x="6283" y="890"/>
                    <a:pt x="6283" y="890"/>
                    <a:pt x="6283" y="890"/>
                  </a:cubicBezTo>
                  <a:cubicBezTo>
                    <a:pt x="6283" y="890"/>
                    <a:pt x="6283" y="890"/>
                    <a:pt x="6283" y="890"/>
                  </a:cubicBezTo>
                  <a:cubicBezTo>
                    <a:pt x="6206" y="787"/>
                    <a:pt x="6206" y="787"/>
                    <a:pt x="6206" y="787"/>
                  </a:cubicBezTo>
                  <a:cubicBezTo>
                    <a:pt x="6129" y="787"/>
                    <a:pt x="6129" y="787"/>
                    <a:pt x="6129" y="787"/>
                  </a:cubicBezTo>
                  <a:cubicBezTo>
                    <a:pt x="6052" y="787"/>
                    <a:pt x="6052" y="787"/>
                    <a:pt x="6052" y="787"/>
                  </a:cubicBezTo>
                  <a:cubicBezTo>
                    <a:pt x="6013" y="822"/>
                    <a:pt x="6013" y="822"/>
                    <a:pt x="6013" y="822"/>
                  </a:cubicBezTo>
                  <a:cubicBezTo>
                    <a:pt x="5936" y="753"/>
                    <a:pt x="5936" y="753"/>
                    <a:pt x="5936" y="753"/>
                  </a:cubicBezTo>
                  <a:cubicBezTo>
                    <a:pt x="5859" y="787"/>
                    <a:pt x="5859" y="787"/>
                    <a:pt x="5859" y="787"/>
                  </a:cubicBezTo>
                  <a:cubicBezTo>
                    <a:pt x="5782" y="787"/>
                    <a:pt x="5782" y="787"/>
                    <a:pt x="5782" y="787"/>
                  </a:cubicBezTo>
                  <a:cubicBezTo>
                    <a:pt x="5705" y="787"/>
                    <a:pt x="5705" y="787"/>
                    <a:pt x="5705" y="787"/>
                  </a:cubicBezTo>
                  <a:cubicBezTo>
                    <a:pt x="5628" y="753"/>
                    <a:pt x="5628" y="753"/>
                    <a:pt x="5628" y="753"/>
                  </a:cubicBezTo>
                  <a:cubicBezTo>
                    <a:pt x="5628" y="685"/>
                    <a:pt x="5628" y="685"/>
                    <a:pt x="5628" y="685"/>
                  </a:cubicBezTo>
                  <a:cubicBezTo>
                    <a:pt x="5628" y="651"/>
                    <a:pt x="5628" y="651"/>
                    <a:pt x="5628" y="651"/>
                  </a:cubicBezTo>
                  <a:cubicBezTo>
                    <a:pt x="5551" y="651"/>
                    <a:pt x="5551" y="651"/>
                    <a:pt x="5551" y="651"/>
                  </a:cubicBezTo>
                  <a:cubicBezTo>
                    <a:pt x="5473" y="617"/>
                    <a:pt x="5473" y="617"/>
                    <a:pt x="5473" y="617"/>
                  </a:cubicBezTo>
                  <a:cubicBezTo>
                    <a:pt x="5358" y="617"/>
                    <a:pt x="5358" y="617"/>
                    <a:pt x="5358" y="617"/>
                  </a:cubicBezTo>
                  <a:cubicBezTo>
                    <a:pt x="5358" y="685"/>
                    <a:pt x="5358" y="685"/>
                    <a:pt x="5358" y="685"/>
                  </a:cubicBezTo>
                  <a:cubicBezTo>
                    <a:pt x="5281" y="685"/>
                    <a:pt x="5281" y="685"/>
                    <a:pt x="5281" y="685"/>
                  </a:cubicBezTo>
                  <a:cubicBezTo>
                    <a:pt x="5281" y="651"/>
                    <a:pt x="5281" y="651"/>
                    <a:pt x="5281" y="651"/>
                  </a:cubicBezTo>
                  <a:cubicBezTo>
                    <a:pt x="5203" y="651"/>
                    <a:pt x="5203" y="651"/>
                    <a:pt x="5203" y="651"/>
                  </a:cubicBezTo>
                  <a:cubicBezTo>
                    <a:pt x="5203" y="582"/>
                    <a:pt x="5203" y="582"/>
                    <a:pt x="5203" y="582"/>
                  </a:cubicBezTo>
                  <a:cubicBezTo>
                    <a:pt x="5088" y="685"/>
                    <a:pt x="5088" y="685"/>
                    <a:pt x="5088" y="685"/>
                  </a:cubicBezTo>
                  <a:cubicBezTo>
                    <a:pt x="4972" y="685"/>
                    <a:pt x="4972" y="685"/>
                    <a:pt x="4972" y="685"/>
                  </a:cubicBezTo>
                  <a:cubicBezTo>
                    <a:pt x="4818" y="719"/>
                    <a:pt x="4818" y="719"/>
                    <a:pt x="4818" y="719"/>
                  </a:cubicBezTo>
                  <a:cubicBezTo>
                    <a:pt x="4548" y="719"/>
                    <a:pt x="4548" y="719"/>
                    <a:pt x="4548" y="719"/>
                  </a:cubicBezTo>
                  <a:cubicBezTo>
                    <a:pt x="4317" y="617"/>
                    <a:pt x="4317" y="617"/>
                    <a:pt x="4317" y="617"/>
                  </a:cubicBezTo>
                  <a:cubicBezTo>
                    <a:pt x="4125" y="548"/>
                    <a:pt x="4125" y="548"/>
                    <a:pt x="4125" y="548"/>
                  </a:cubicBezTo>
                  <a:cubicBezTo>
                    <a:pt x="4047" y="548"/>
                    <a:pt x="4047" y="548"/>
                    <a:pt x="4047" y="548"/>
                  </a:cubicBezTo>
                  <a:cubicBezTo>
                    <a:pt x="3739" y="480"/>
                    <a:pt x="3739" y="480"/>
                    <a:pt x="3739" y="480"/>
                  </a:cubicBezTo>
                  <a:cubicBezTo>
                    <a:pt x="3623" y="445"/>
                    <a:pt x="3623" y="445"/>
                    <a:pt x="3623" y="445"/>
                  </a:cubicBezTo>
                  <a:cubicBezTo>
                    <a:pt x="3508" y="342"/>
                    <a:pt x="3508" y="342"/>
                    <a:pt x="3508" y="342"/>
                  </a:cubicBezTo>
                  <a:cubicBezTo>
                    <a:pt x="3430" y="308"/>
                    <a:pt x="3430" y="308"/>
                    <a:pt x="3430" y="308"/>
                  </a:cubicBezTo>
                  <a:cubicBezTo>
                    <a:pt x="3315" y="377"/>
                    <a:pt x="3315" y="377"/>
                    <a:pt x="3315" y="377"/>
                  </a:cubicBezTo>
                  <a:cubicBezTo>
                    <a:pt x="3122" y="342"/>
                    <a:pt x="3122" y="342"/>
                    <a:pt x="3122" y="342"/>
                  </a:cubicBezTo>
                  <a:cubicBezTo>
                    <a:pt x="3045" y="308"/>
                    <a:pt x="3045" y="308"/>
                    <a:pt x="3045" y="308"/>
                  </a:cubicBezTo>
                  <a:cubicBezTo>
                    <a:pt x="2891" y="274"/>
                    <a:pt x="2891" y="274"/>
                    <a:pt x="2891" y="274"/>
                  </a:cubicBezTo>
                  <a:cubicBezTo>
                    <a:pt x="2775" y="308"/>
                    <a:pt x="2775" y="308"/>
                    <a:pt x="2775" y="308"/>
                  </a:cubicBezTo>
                  <a:cubicBezTo>
                    <a:pt x="2621" y="308"/>
                    <a:pt x="2621" y="308"/>
                    <a:pt x="2621" y="308"/>
                  </a:cubicBezTo>
                  <a:cubicBezTo>
                    <a:pt x="2505" y="274"/>
                    <a:pt x="2505" y="274"/>
                    <a:pt x="2505" y="274"/>
                  </a:cubicBezTo>
                  <a:cubicBezTo>
                    <a:pt x="2351" y="308"/>
                    <a:pt x="2351" y="308"/>
                    <a:pt x="2351" y="308"/>
                  </a:cubicBezTo>
                  <a:cubicBezTo>
                    <a:pt x="2235" y="274"/>
                    <a:pt x="2235" y="274"/>
                    <a:pt x="2235" y="274"/>
                  </a:cubicBezTo>
                  <a:cubicBezTo>
                    <a:pt x="2004" y="308"/>
                    <a:pt x="2004" y="308"/>
                    <a:pt x="2004" y="308"/>
                  </a:cubicBezTo>
                  <a:cubicBezTo>
                    <a:pt x="1850" y="206"/>
                    <a:pt x="1850" y="206"/>
                    <a:pt x="1850" y="206"/>
                  </a:cubicBezTo>
                  <a:cubicBezTo>
                    <a:pt x="1850" y="172"/>
                    <a:pt x="1850" y="172"/>
                    <a:pt x="1850" y="172"/>
                  </a:cubicBezTo>
                  <a:cubicBezTo>
                    <a:pt x="1773" y="103"/>
                    <a:pt x="1773" y="103"/>
                    <a:pt x="1773" y="103"/>
                  </a:cubicBezTo>
                  <a:cubicBezTo>
                    <a:pt x="1696" y="137"/>
                    <a:pt x="1696" y="137"/>
                    <a:pt x="1696" y="137"/>
                  </a:cubicBezTo>
                  <a:cubicBezTo>
                    <a:pt x="1618" y="69"/>
                    <a:pt x="1618" y="69"/>
                    <a:pt x="1618" y="69"/>
                  </a:cubicBezTo>
                  <a:cubicBezTo>
                    <a:pt x="1618" y="35"/>
                    <a:pt x="1618" y="35"/>
                    <a:pt x="1618" y="35"/>
                  </a:cubicBezTo>
                  <a:cubicBezTo>
                    <a:pt x="1426" y="103"/>
                    <a:pt x="1426" y="103"/>
                    <a:pt x="1426" y="103"/>
                  </a:cubicBezTo>
                  <a:cubicBezTo>
                    <a:pt x="1426" y="69"/>
                    <a:pt x="1426" y="69"/>
                    <a:pt x="1426" y="69"/>
                  </a:cubicBezTo>
                  <a:cubicBezTo>
                    <a:pt x="1426" y="0"/>
                    <a:pt x="1426" y="0"/>
                    <a:pt x="1426" y="0"/>
                  </a:cubicBezTo>
                  <a:cubicBezTo>
                    <a:pt x="1426" y="0"/>
                    <a:pt x="1426" y="0"/>
                    <a:pt x="1426" y="0"/>
                  </a:cubicBezTo>
                  <a:cubicBezTo>
                    <a:pt x="1156" y="103"/>
                    <a:pt x="1156" y="103"/>
                    <a:pt x="1156" y="103"/>
                  </a:cubicBezTo>
                  <a:cubicBezTo>
                    <a:pt x="963" y="206"/>
                    <a:pt x="963" y="206"/>
                    <a:pt x="963" y="206"/>
                  </a:cubicBezTo>
                  <a:cubicBezTo>
                    <a:pt x="1079" y="308"/>
                    <a:pt x="1079" y="308"/>
                    <a:pt x="1079" y="308"/>
                  </a:cubicBezTo>
                  <a:cubicBezTo>
                    <a:pt x="1002" y="377"/>
                    <a:pt x="1002" y="377"/>
                    <a:pt x="1002" y="377"/>
                  </a:cubicBezTo>
                  <a:cubicBezTo>
                    <a:pt x="886" y="342"/>
                    <a:pt x="886" y="342"/>
                    <a:pt x="886" y="342"/>
                  </a:cubicBezTo>
                  <a:cubicBezTo>
                    <a:pt x="732" y="377"/>
                    <a:pt x="732" y="377"/>
                    <a:pt x="732" y="377"/>
                  </a:cubicBezTo>
                  <a:cubicBezTo>
                    <a:pt x="732" y="377"/>
                    <a:pt x="732" y="377"/>
                    <a:pt x="732" y="377"/>
                  </a:cubicBezTo>
                  <a:cubicBezTo>
                    <a:pt x="617" y="377"/>
                    <a:pt x="617" y="377"/>
                    <a:pt x="617" y="377"/>
                  </a:cubicBezTo>
                  <a:cubicBezTo>
                    <a:pt x="617" y="377"/>
                    <a:pt x="617" y="377"/>
                    <a:pt x="617" y="377"/>
                  </a:cubicBezTo>
                  <a:cubicBezTo>
                    <a:pt x="540" y="342"/>
                    <a:pt x="540" y="342"/>
                    <a:pt x="540" y="342"/>
                  </a:cubicBezTo>
                  <a:cubicBezTo>
                    <a:pt x="423" y="377"/>
                    <a:pt x="423" y="377"/>
                    <a:pt x="423" y="377"/>
                  </a:cubicBezTo>
                  <a:cubicBezTo>
                    <a:pt x="231" y="445"/>
                    <a:pt x="231" y="445"/>
                    <a:pt x="231" y="445"/>
                  </a:cubicBezTo>
                  <a:cubicBezTo>
                    <a:pt x="154" y="514"/>
                    <a:pt x="154" y="514"/>
                    <a:pt x="154" y="514"/>
                  </a:cubicBezTo>
                  <a:cubicBezTo>
                    <a:pt x="154" y="514"/>
                    <a:pt x="154" y="514"/>
                    <a:pt x="154" y="514"/>
                  </a:cubicBezTo>
                  <a:cubicBezTo>
                    <a:pt x="77" y="651"/>
                    <a:pt x="77" y="651"/>
                    <a:pt x="77" y="651"/>
                  </a:cubicBezTo>
                  <a:cubicBezTo>
                    <a:pt x="0" y="719"/>
                    <a:pt x="0" y="719"/>
                    <a:pt x="0" y="719"/>
                  </a:cubicBezTo>
                  <a:cubicBezTo>
                    <a:pt x="154" y="753"/>
                    <a:pt x="154" y="753"/>
                    <a:pt x="154" y="753"/>
                  </a:cubicBezTo>
                  <a:cubicBezTo>
                    <a:pt x="192" y="890"/>
                    <a:pt x="192" y="890"/>
                    <a:pt x="192" y="890"/>
                  </a:cubicBezTo>
                  <a:cubicBezTo>
                    <a:pt x="270" y="924"/>
                    <a:pt x="270" y="924"/>
                    <a:pt x="270" y="924"/>
                  </a:cubicBezTo>
                  <a:cubicBezTo>
                    <a:pt x="192" y="993"/>
                    <a:pt x="192" y="993"/>
                    <a:pt x="192" y="993"/>
                  </a:cubicBezTo>
                  <a:cubicBezTo>
                    <a:pt x="154" y="1062"/>
                    <a:pt x="154" y="1062"/>
                    <a:pt x="154" y="1062"/>
                  </a:cubicBezTo>
                  <a:cubicBezTo>
                    <a:pt x="115" y="1130"/>
                    <a:pt x="115" y="1130"/>
                    <a:pt x="115" y="1130"/>
                  </a:cubicBezTo>
                  <a:cubicBezTo>
                    <a:pt x="192" y="1198"/>
                    <a:pt x="192" y="1198"/>
                    <a:pt x="192" y="1198"/>
                  </a:cubicBezTo>
                  <a:cubicBezTo>
                    <a:pt x="231" y="1130"/>
                    <a:pt x="231" y="1130"/>
                    <a:pt x="231" y="1130"/>
                  </a:cubicBezTo>
                  <a:cubicBezTo>
                    <a:pt x="308" y="1096"/>
                    <a:pt x="308" y="1096"/>
                    <a:pt x="308" y="1096"/>
                  </a:cubicBezTo>
                  <a:cubicBezTo>
                    <a:pt x="423" y="1062"/>
                    <a:pt x="423" y="1062"/>
                    <a:pt x="423" y="1062"/>
                  </a:cubicBezTo>
                  <a:cubicBezTo>
                    <a:pt x="270" y="1301"/>
                    <a:pt x="270" y="1301"/>
                    <a:pt x="270" y="1301"/>
                  </a:cubicBezTo>
                  <a:cubicBezTo>
                    <a:pt x="270" y="1335"/>
                    <a:pt x="270" y="1335"/>
                    <a:pt x="270" y="1335"/>
                  </a:cubicBezTo>
                  <a:cubicBezTo>
                    <a:pt x="385" y="1403"/>
                    <a:pt x="385" y="1403"/>
                    <a:pt x="385" y="1403"/>
                  </a:cubicBezTo>
                  <a:cubicBezTo>
                    <a:pt x="308" y="1403"/>
                    <a:pt x="308" y="1403"/>
                    <a:pt x="308" y="1403"/>
                  </a:cubicBezTo>
                  <a:cubicBezTo>
                    <a:pt x="308" y="1472"/>
                    <a:pt x="308" y="1472"/>
                    <a:pt x="308" y="1472"/>
                  </a:cubicBezTo>
                  <a:cubicBezTo>
                    <a:pt x="462" y="1507"/>
                    <a:pt x="462" y="1507"/>
                    <a:pt x="462" y="1507"/>
                  </a:cubicBezTo>
                  <a:cubicBezTo>
                    <a:pt x="347" y="1575"/>
                    <a:pt x="347" y="1575"/>
                    <a:pt x="347" y="1575"/>
                  </a:cubicBezTo>
                  <a:cubicBezTo>
                    <a:pt x="270" y="1575"/>
                    <a:pt x="270" y="1575"/>
                    <a:pt x="270" y="1575"/>
                  </a:cubicBezTo>
                  <a:cubicBezTo>
                    <a:pt x="231" y="1780"/>
                    <a:pt x="231" y="1780"/>
                    <a:pt x="231" y="1780"/>
                  </a:cubicBezTo>
                  <a:cubicBezTo>
                    <a:pt x="308" y="1746"/>
                    <a:pt x="308" y="1746"/>
                    <a:pt x="308" y="1746"/>
                  </a:cubicBezTo>
                  <a:cubicBezTo>
                    <a:pt x="385" y="1746"/>
                    <a:pt x="385" y="1746"/>
                    <a:pt x="385" y="1746"/>
                  </a:cubicBezTo>
                  <a:cubicBezTo>
                    <a:pt x="462" y="1746"/>
                    <a:pt x="462" y="1746"/>
                    <a:pt x="462" y="1746"/>
                  </a:cubicBezTo>
                  <a:cubicBezTo>
                    <a:pt x="501" y="1677"/>
                    <a:pt x="501" y="1677"/>
                    <a:pt x="501" y="1677"/>
                  </a:cubicBezTo>
                  <a:cubicBezTo>
                    <a:pt x="578" y="1643"/>
                    <a:pt x="578" y="1643"/>
                    <a:pt x="578" y="1643"/>
                  </a:cubicBezTo>
                  <a:cubicBezTo>
                    <a:pt x="617" y="1643"/>
                    <a:pt x="617" y="1643"/>
                    <a:pt x="617" y="1643"/>
                  </a:cubicBezTo>
                  <a:cubicBezTo>
                    <a:pt x="693" y="1643"/>
                    <a:pt x="693" y="1643"/>
                    <a:pt x="693" y="1643"/>
                  </a:cubicBezTo>
                  <a:cubicBezTo>
                    <a:pt x="771" y="1609"/>
                    <a:pt x="771" y="1609"/>
                    <a:pt x="771" y="1609"/>
                  </a:cubicBezTo>
                  <a:cubicBezTo>
                    <a:pt x="886" y="1609"/>
                    <a:pt x="886" y="1609"/>
                    <a:pt x="886" y="1609"/>
                  </a:cubicBezTo>
                  <a:cubicBezTo>
                    <a:pt x="886" y="1643"/>
                    <a:pt x="886" y="1643"/>
                    <a:pt x="886" y="1643"/>
                  </a:cubicBezTo>
                  <a:cubicBezTo>
                    <a:pt x="886" y="1643"/>
                    <a:pt x="886" y="1643"/>
                    <a:pt x="886" y="1643"/>
                  </a:cubicBezTo>
                  <a:cubicBezTo>
                    <a:pt x="925" y="1712"/>
                    <a:pt x="925" y="1712"/>
                    <a:pt x="925" y="1712"/>
                  </a:cubicBezTo>
                  <a:cubicBezTo>
                    <a:pt x="963" y="1712"/>
                    <a:pt x="963" y="1712"/>
                    <a:pt x="963" y="1712"/>
                  </a:cubicBezTo>
                  <a:cubicBezTo>
                    <a:pt x="1002" y="1746"/>
                    <a:pt x="1002" y="1746"/>
                    <a:pt x="1002" y="1746"/>
                  </a:cubicBezTo>
                  <a:cubicBezTo>
                    <a:pt x="1002" y="1746"/>
                    <a:pt x="1002" y="1746"/>
                    <a:pt x="1002" y="1746"/>
                  </a:cubicBezTo>
                  <a:cubicBezTo>
                    <a:pt x="925" y="1780"/>
                    <a:pt x="925" y="1780"/>
                    <a:pt x="925" y="1780"/>
                  </a:cubicBezTo>
                  <a:cubicBezTo>
                    <a:pt x="886" y="1848"/>
                    <a:pt x="886" y="1848"/>
                    <a:pt x="886" y="1848"/>
                  </a:cubicBezTo>
                  <a:cubicBezTo>
                    <a:pt x="809" y="1917"/>
                    <a:pt x="809" y="1917"/>
                    <a:pt x="809" y="1917"/>
                  </a:cubicBezTo>
                  <a:cubicBezTo>
                    <a:pt x="809" y="1917"/>
                    <a:pt x="809" y="1917"/>
                    <a:pt x="809" y="1917"/>
                  </a:cubicBezTo>
                  <a:cubicBezTo>
                    <a:pt x="886" y="1951"/>
                    <a:pt x="886" y="1951"/>
                    <a:pt x="886" y="1951"/>
                  </a:cubicBezTo>
                  <a:cubicBezTo>
                    <a:pt x="886" y="1951"/>
                    <a:pt x="886" y="1951"/>
                    <a:pt x="886" y="1951"/>
                  </a:cubicBezTo>
                  <a:cubicBezTo>
                    <a:pt x="1040" y="1917"/>
                    <a:pt x="1040" y="1917"/>
                    <a:pt x="1040" y="1917"/>
                  </a:cubicBezTo>
                  <a:cubicBezTo>
                    <a:pt x="1040" y="1986"/>
                    <a:pt x="1040" y="1986"/>
                    <a:pt x="1040" y="1986"/>
                  </a:cubicBezTo>
                  <a:cubicBezTo>
                    <a:pt x="1156" y="1917"/>
                    <a:pt x="1156" y="1917"/>
                    <a:pt x="1156" y="1917"/>
                  </a:cubicBezTo>
                  <a:cubicBezTo>
                    <a:pt x="1233" y="1951"/>
                    <a:pt x="1233" y="1951"/>
                    <a:pt x="1233" y="1951"/>
                  </a:cubicBezTo>
                  <a:cubicBezTo>
                    <a:pt x="1233" y="1951"/>
                    <a:pt x="1233" y="1951"/>
                    <a:pt x="1233" y="1951"/>
                  </a:cubicBezTo>
                  <a:cubicBezTo>
                    <a:pt x="1310" y="1951"/>
                    <a:pt x="1310" y="1951"/>
                    <a:pt x="1310" y="1951"/>
                  </a:cubicBezTo>
                  <a:cubicBezTo>
                    <a:pt x="1387" y="1986"/>
                    <a:pt x="1387" y="1986"/>
                    <a:pt x="1387" y="1986"/>
                  </a:cubicBezTo>
                  <a:cubicBezTo>
                    <a:pt x="1387" y="2054"/>
                    <a:pt x="1387" y="2054"/>
                    <a:pt x="1387" y="2054"/>
                  </a:cubicBezTo>
                  <a:cubicBezTo>
                    <a:pt x="1465" y="2054"/>
                    <a:pt x="1465" y="2054"/>
                    <a:pt x="1465" y="2054"/>
                  </a:cubicBezTo>
                  <a:cubicBezTo>
                    <a:pt x="1580" y="2020"/>
                    <a:pt x="1580" y="2020"/>
                    <a:pt x="1580" y="2020"/>
                  </a:cubicBezTo>
                  <a:cubicBezTo>
                    <a:pt x="1657" y="2054"/>
                    <a:pt x="1657" y="2054"/>
                    <a:pt x="1657" y="2054"/>
                  </a:cubicBezTo>
                  <a:cubicBezTo>
                    <a:pt x="1735" y="2054"/>
                    <a:pt x="1735" y="2054"/>
                    <a:pt x="1735" y="2054"/>
                  </a:cubicBezTo>
                  <a:cubicBezTo>
                    <a:pt x="1735" y="2054"/>
                    <a:pt x="1735" y="2054"/>
                    <a:pt x="1735" y="2054"/>
                  </a:cubicBezTo>
                  <a:cubicBezTo>
                    <a:pt x="1812" y="2054"/>
                    <a:pt x="1812" y="2054"/>
                    <a:pt x="1812" y="2054"/>
                  </a:cubicBezTo>
                  <a:cubicBezTo>
                    <a:pt x="1812" y="2054"/>
                    <a:pt x="1812" y="2054"/>
                    <a:pt x="1812" y="2054"/>
                  </a:cubicBezTo>
                  <a:cubicBezTo>
                    <a:pt x="1812" y="2054"/>
                    <a:pt x="1812" y="2054"/>
                    <a:pt x="1812" y="2054"/>
                  </a:cubicBezTo>
                  <a:cubicBezTo>
                    <a:pt x="1850" y="1951"/>
                    <a:pt x="1850" y="1951"/>
                    <a:pt x="1850" y="1951"/>
                  </a:cubicBezTo>
                  <a:cubicBezTo>
                    <a:pt x="1888" y="1883"/>
                    <a:pt x="1888" y="1883"/>
                    <a:pt x="1888" y="1883"/>
                  </a:cubicBezTo>
                  <a:cubicBezTo>
                    <a:pt x="1966" y="1951"/>
                    <a:pt x="1966" y="1951"/>
                    <a:pt x="1966" y="1951"/>
                  </a:cubicBezTo>
                  <a:cubicBezTo>
                    <a:pt x="1966" y="1951"/>
                    <a:pt x="1966" y="1951"/>
                    <a:pt x="1966" y="1951"/>
                  </a:cubicBezTo>
                  <a:cubicBezTo>
                    <a:pt x="1966" y="1951"/>
                    <a:pt x="1966" y="1951"/>
                    <a:pt x="1966" y="1951"/>
                  </a:cubicBezTo>
                  <a:cubicBezTo>
                    <a:pt x="2043" y="1986"/>
                    <a:pt x="2043" y="1986"/>
                    <a:pt x="2043" y="1986"/>
                  </a:cubicBezTo>
                  <a:cubicBezTo>
                    <a:pt x="2081" y="2054"/>
                    <a:pt x="2081" y="2054"/>
                    <a:pt x="2081" y="2054"/>
                  </a:cubicBezTo>
                  <a:cubicBezTo>
                    <a:pt x="2158" y="2054"/>
                    <a:pt x="2158" y="2054"/>
                    <a:pt x="2158" y="2054"/>
                  </a:cubicBezTo>
                  <a:cubicBezTo>
                    <a:pt x="2274" y="1951"/>
                    <a:pt x="2274" y="1951"/>
                    <a:pt x="2274" y="1951"/>
                  </a:cubicBezTo>
                  <a:cubicBezTo>
                    <a:pt x="2428" y="2122"/>
                    <a:pt x="2428" y="2122"/>
                    <a:pt x="2428" y="2122"/>
                  </a:cubicBezTo>
                  <a:cubicBezTo>
                    <a:pt x="2428" y="2157"/>
                    <a:pt x="2428" y="2157"/>
                    <a:pt x="2428" y="2157"/>
                  </a:cubicBezTo>
                  <a:cubicBezTo>
                    <a:pt x="2390" y="2225"/>
                    <a:pt x="2390" y="2225"/>
                    <a:pt x="2390" y="2225"/>
                  </a:cubicBezTo>
                  <a:cubicBezTo>
                    <a:pt x="2390" y="2293"/>
                    <a:pt x="2390" y="2293"/>
                    <a:pt x="2390" y="2293"/>
                  </a:cubicBezTo>
                  <a:cubicBezTo>
                    <a:pt x="2428" y="2362"/>
                    <a:pt x="2428" y="2362"/>
                    <a:pt x="2428" y="2362"/>
                  </a:cubicBezTo>
                  <a:cubicBezTo>
                    <a:pt x="2467" y="2327"/>
                    <a:pt x="2467" y="2327"/>
                    <a:pt x="2467" y="2327"/>
                  </a:cubicBezTo>
                  <a:cubicBezTo>
                    <a:pt x="2544" y="2396"/>
                    <a:pt x="2544" y="2396"/>
                    <a:pt x="2544" y="2396"/>
                  </a:cubicBezTo>
                  <a:cubicBezTo>
                    <a:pt x="2698" y="2362"/>
                    <a:pt x="2698" y="2362"/>
                    <a:pt x="2698" y="2362"/>
                  </a:cubicBezTo>
                  <a:cubicBezTo>
                    <a:pt x="2775" y="2533"/>
                    <a:pt x="2775" y="2533"/>
                    <a:pt x="2775" y="2533"/>
                  </a:cubicBezTo>
                  <a:cubicBezTo>
                    <a:pt x="2737" y="2602"/>
                    <a:pt x="2737" y="2602"/>
                    <a:pt x="2737" y="2602"/>
                  </a:cubicBezTo>
                  <a:cubicBezTo>
                    <a:pt x="2621" y="2670"/>
                    <a:pt x="2621" y="2670"/>
                    <a:pt x="2621" y="2670"/>
                  </a:cubicBezTo>
                  <a:cubicBezTo>
                    <a:pt x="2582" y="2738"/>
                    <a:pt x="2582" y="2738"/>
                    <a:pt x="2582" y="2738"/>
                  </a:cubicBezTo>
                  <a:cubicBezTo>
                    <a:pt x="2428" y="2772"/>
                    <a:pt x="2428" y="2772"/>
                    <a:pt x="2428" y="2772"/>
                  </a:cubicBezTo>
                  <a:cubicBezTo>
                    <a:pt x="2390" y="2772"/>
                    <a:pt x="2390" y="2772"/>
                    <a:pt x="2390" y="2772"/>
                  </a:cubicBezTo>
                  <a:cubicBezTo>
                    <a:pt x="2197" y="2875"/>
                    <a:pt x="2197" y="2875"/>
                    <a:pt x="2197" y="2875"/>
                  </a:cubicBezTo>
                  <a:cubicBezTo>
                    <a:pt x="2004" y="3013"/>
                    <a:pt x="2004" y="3013"/>
                    <a:pt x="2004" y="3013"/>
                  </a:cubicBezTo>
                  <a:cubicBezTo>
                    <a:pt x="1966" y="3047"/>
                    <a:pt x="1966" y="3047"/>
                    <a:pt x="1966" y="3047"/>
                  </a:cubicBezTo>
                  <a:cubicBezTo>
                    <a:pt x="1927" y="3217"/>
                    <a:pt x="1927" y="3217"/>
                    <a:pt x="1927" y="3217"/>
                  </a:cubicBezTo>
                  <a:cubicBezTo>
                    <a:pt x="1888" y="3389"/>
                    <a:pt x="1888" y="3389"/>
                    <a:pt x="1888" y="3389"/>
                  </a:cubicBezTo>
                  <a:cubicBezTo>
                    <a:pt x="1927" y="3458"/>
                    <a:pt x="1927" y="3458"/>
                    <a:pt x="1927" y="3458"/>
                  </a:cubicBezTo>
                  <a:cubicBezTo>
                    <a:pt x="1888" y="3697"/>
                    <a:pt x="1888" y="3697"/>
                    <a:pt x="1888" y="3697"/>
                  </a:cubicBezTo>
                  <a:cubicBezTo>
                    <a:pt x="1927" y="3765"/>
                    <a:pt x="1927" y="3765"/>
                    <a:pt x="1927" y="3765"/>
                  </a:cubicBezTo>
                  <a:cubicBezTo>
                    <a:pt x="1850" y="3834"/>
                    <a:pt x="1850" y="3834"/>
                    <a:pt x="1850" y="3834"/>
                  </a:cubicBezTo>
                  <a:cubicBezTo>
                    <a:pt x="1850" y="3834"/>
                    <a:pt x="1850" y="3834"/>
                    <a:pt x="1850" y="3834"/>
                  </a:cubicBezTo>
                  <a:cubicBezTo>
                    <a:pt x="1812" y="3834"/>
                    <a:pt x="1812" y="3834"/>
                    <a:pt x="1812" y="3834"/>
                  </a:cubicBezTo>
                  <a:cubicBezTo>
                    <a:pt x="1812" y="3834"/>
                    <a:pt x="1812" y="3834"/>
                    <a:pt x="1812" y="3834"/>
                  </a:cubicBezTo>
                  <a:cubicBezTo>
                    <a:pt x="1657" y="3868"/>
                    <a:pt x="1657" y="3868"/>
                    <a:pt x="1657" y="3868"/>
                  </a:cubicBezTo>
                  <a:cubicBezTo>
                    <a:pt x="1696" y="3937"/>
                    <a:pt x="1696" y="3937"/>
                    <a:pt x="1696" y="3937"/>
                  </a:cubicBezTo>
                  <a:cubicBezTo>
                    <a:pt x="1696" y="3971"/>
                    <a:pt x="1696" y="3971"/>
                    <a:pt x="1696" y="3971"/>
                  </a:cubicBezTo>
                  <a:cubicBezTo>
                    <a:pt x="1773" y="4039"/>
                    <a:pt x="1773" y="4039"/>
                    <a:pt x="1773" y="4039"/>
                  </a:cubicBezTo>
                  <a:cubicBezTo>
                    <a:pt x="1850" y="4073"/>
                    <a:pt x="1850" y="4073"/>
                    <a:pt x="1850" y="4073"/>
                  </a:cubicBezTo>
                  <a:cubicBezTo>
                    <a:pt x="1812" y="4142"/>
                    <a:pt x="1812" y="4142"/>
                    <a:pt x="1812" y="4142"/>
                  </a:cubicBezTo>
                  <a:cubicBezTo>
                    <a:pt x="1580" y="4416"/>
                    <a:pt x="1580" y="4416"/>
                    <a:pt x="1580" y="4416"/>
                  </a:cubicBezTo>
                  <a:cubicBezTo>
                    <a:pt x="1195" y="4450"/>
                    <a:pt x="1195" y="4450"/>
                    <a:pt x="1195" y="4450"/>
                  </a:cubicBezTo>
                  <a:cubicBezTo>
                    <a:pt x="1310" y="4723"/>
                    <a:pt x="1310" y="4723"/>
                    <a:pt x="1310" y="4723"/>
                  </a:cubicBezTo>
                  <a:cubicBezTo>
                    <a:pt x="1349" y="4758"/>
                    <a:pt x="1349" y="4758"/>
                    <a:pt x="1349" y="4758"/>
                  </a:cubicBezTo>
                  <a:cubicBezTo>
                    <a:pt x="1349" y="4895"/>
                    <a:pt x="1349" y="4895"/>
                    <a:pt x="1349" y="4895"/>
                  </a:cubicBezTo>
                  <a:cubicBezTo>
                    <a:pt x="1387" y="4929"/>
                    <a:pt x="1387" y="4929"/>
                    <a:pt x="1387" y="4929"/>
                  </a:cubicBezTo>
                  <a:cubicBezTo>
                    <a:pt x="1465" y="5032"/>
                    <a:pt x="1465" y="5032"/>
                    <a:pt x="1465" y="5032"/>
                  </a:cubicBezTo>
                  <a:cubicBezTo>
                    <a:pt x="1542" y="5032"/>
                    <a:pt x="1542" y="5032"/>
                    <a:pt x="1542" y="5032"/>
                  </a:cubicBezTo>
                  <a:cubicBezTo>
                    <a:pt x="1618" y="5203"/>
                    <a:pt x="1618" y="5203"/>
                    <a:pt x="1618" y="5203"/>
                  </a:cubicBezTo>
                  <a:cubicBezTo>
                    <a:pt x="1503" y="5271"/>
                    <a:pt x="1503" y="5271"/>
                    <a:pt x="1503" y="5271"/>
                  </a:cubicBezTo>
                  <a:cubicBezTo>
                    <a:pt x="1465" y="5340"/>
                    <a:pt x="1465" y="5340"/>
                    <a:pt x="1465" y="5340"/>
                  </a:cubicBezTo>
                  <a:cubicBezTo>
                    <a:pt x="1387" y="5374"/>
                    <a:pt x="1387" y="5374"/>
                    <a:pt x="1387" y="5374"/>
                  </a:cubicBezTo>
                  <a:cubicBezTo>
                    <a:pt x="1349" y="5443"/>
                    <a:pt x="1349" y="5443"/>
                    <a:pt x="1349" y="5443"/>
                  </a:cubicBezTo>
                  <a:cubicBezTo>
                    <a:pt x="1233" y="5579"/>
                    <a:pt x="1233" y="5579"/>
                    <a:pt x="1233" y="5579"/>
                  </a:cubicBezTo>
                  <a:cubicBezTo>
                    <a:pt x="1272" y="5613"/>
                    <a:pt x="1272" y="5613"/>
                    <a:pt x="1272" y="5613"/>
                  </a:cubicBezTo>
                  <a:cubicBezTo>
                    <a:pt x="1156" y="5716"/>
                    <a:pt x="1156" y="5716"/>
                    <a:pt x="1156" y="5716"/>
                  </a:cubicBezTo>
                  <a:cubicBezTo>
                    <a:pt x="1156" y="5750"/>
                    <a:pt x="1156" y="5750"/>
                    <a:pt x="1156" y="5750"/>
                  </a:cubicBezTo>
                  <a:cubicBezTo>
                    <a:pt x="1349" y="5956"/>
                    <a:pt x="1349" y="5956"/>
                    <a:pt x="1349" y="5956"/>
                  </a:cubicBezTo>
                  <a:cubicBezTo>
                    <a:pt x="1349" y="6024"/>
                    <a:pt x="1349" y="6024"/>
                    <a:pt x="1349" y="6024"/>
                  </a:cubicBezTo>
                  <a:cubicBezTo>
                    <a:pt x="1426" y="6093"/>
                    <a:pt x="1426" y="6093"/>
                    <a:pt x="1426" y="6093"/>
                  </a:cubicBezTo>
                  <a:cubicBezTo>
                    <a:pt x="1503" y="6127"/>
                    <a:pt x="1503" y="6127"/>
                    <a:pt x="1503" y="6127"/>
                  </a:cubicBezTo>
                  <a:cubicBezTo>
                    <a:pt x="1426" y="6127"/>
                    <a:pt x="1426" y="6127"/>
                    <a:pt x="1426" y="6127"/>
                  </a:cubicBezTo>
                  <a:cubicBezTo>
                    <a:pt x="1387" y="6264"/>
                    <a:pt x="1387" y="6264"/>
                    <a:pt x="1387" y="6264"/>
                  </a:cubicBezTo>
                  <a:cubicBezTo>
                    <a:pt x="1195" y="6230"/>
                    <a:pt x="1195" y="6230"/>
                    <a:pt x="1195" y="6230"/>
                  </a:cubicBezTo>
                  <a:cubicBezTo>
                    <a:pt x="1156" y="6367"/>
                    <a:pt x="1156" y="6367"/>
                    <a:pt x="1156" y="6367"/>
                  </a:cubicBezTo>
                  <a:cubicBezTo>
                    <a:pt x="925" y="6538"/>
                    <a:pt x="925" y="6538"/>
                    <a:pt x="925" y="6538"/>
                  </a:cubicBezTo>
                  <a:cubicBezTo>
                    <a:pt x="771" y="6743"/>
                    <a:pt x="771" y="6743"/>
                    <a:pt x="771" y="6743"/>
                  </a:cubicBezTo>
                  <a:cubicBezTo>
                    <a:pt x="848" y="7085"/>
                    <a:pt x="848" y="7085"/>
                    <a:pt x="848" y="7085"/>
                  </a:cubicBezTo>
                  <a:cubicBezTo>
                    <a:pt x="771" y="7085"/>
                    <a:pt x="771" y="7085"/>
                    <a:pt x="771" y="7085"/>
                  </a:cubicBezTo>
                  <a:cubicBezTo>
                    <a:pt x="848" y="7153"/>
                    <a:pt x="848" y="7153"/>
                    <a:pt x="848" y="7153"/>
                  </a:cubicBezTo>
                  <a:cubicBezTo>
                    <a:pt x="1079" y="7153"/>
                    <a:pt x="1079" y="7153"/>
                    <a:pt x="1079" y="7153"/>
                  </a:cubicBezTo>
                  <a:cubicBezTo>
                    <a:pt x="1118" y="7153"/>
                    <a:pt x="1118" y="7153"/>
                    <a:pt x="1118" y="7153"/>
                  </a:cubicBezTo>
                  <a:cubicBezTo>
                    <a:pt x="1156" y="7222"/>
                    <a:pt x="1156" y="7222"/>
                    <a:pt x="1156" y="7222"/>
                  </a:cubicBezTo>
                  <a:cubicBezTo>
                    <a:pt x="1272" y="7188"/>
                    <a:pt x="1272" y="7188"/>
                    <a:pt x="1272" y="7188"/>
                  </a:cubicBezTo>
                  <a:cubicBezTo>
                    <a:pt x="1503" y="7325"/>
                    <a:pt x="1503" y="7325"/>
                    <a:pt x="1503" y="7325"/>
                  </a:cubicBezTo>
                  <a:cubicBezTo>
                    <a:pt x="1503" y="7394"/>
                    <a:pt x="1503" y="7394"/>
                    <a:pt x="1503" y="7394"/>
                  </a:cubicBezTo>
                  <a:cubicBezTo>
                    <a:pt x="1580" y="7428"/>
                    <a:pt x="1580" y="7428"/>
                    <a:pt x="1580" y="7428"/>
                  </a:cubicBezTo>
                  <a:cubicBezTo>
                    <a:pt x="1618" y="7496"/>
                    <a:pt x="1618" y="7496"/>
                    <a:pt x="1618" y="7496"/>
                  </a:cubicBezTo>
                  <a:cubicBezTo>
                    <a:pt x="1696" y="7530"/>
                    <a:pt x="1696" y="7530"/>
                    <a:pt x="1696" y="7530"/>
                  </a:cubicBezTo>
                  <a:cubicBezTo>
                    <a:pt x="1696" y="7633"/>
                    <a:pt x="1696" y="7633"/>
                    <a:pt x="1696" y="7633"/>
                  </a:cubicBezTo>
                  <a:cubicBezTo>
                    <a:pt x="1812" y="7701"/>
                    <a:pt x="1812" y="7701"/>
                    <a:pt x="1812" y="7701"/>
                  </a:cubicBezTo>
                  <a:cubicBezTo>
                    <a:pt x="1735" y="7770"/>
                    <a:pt x="1735" y="7770"/>
                    <a:pt x="1735" y="7770"/>
                  </a:cubicBezTo>
                  <a:cubicBezTo>
                    <a:pt x="1696" y="7839"/>
                    <a:pt x="1696" y="7839"/>
                    <a:pt x="1696" y="7839"/>
                  </a:cubicBezTo>
                  <a:cubicBezTo>
                    <a:pt x="1850" y="7873"/>
                    <a:pt x="1850" y="7873"/>
                    <a:pt x="1850" y="7873"/>
                  </a:cubicBezTo>
                  <a:cubicBezTo>
                    <a:pt x="1927" y="7907"/>
                    <a:pt x="1927" y="7907"/>
                    <a:pt x="1927" y="7907"/>
                  </a:cubicBezTo>
                  <a:cubicBezTo>
                    <a:pt x="1850" y="7975"/>
                    <a:pt x="1850" y="7975"/>
                    <a:pt x="1850" y="7975"/>
                  </a:cubicBezTo>
                  <a:cubicBezTo>
                    <a:pt x="1888" y="8043"/>
                    <a:pt x="1888" y="8043"/>
                    <a:pt x="1888" y="8043"/>
                  </a:cubicBezTo>
                  <a:cubicBezTo>
                    <a:pt x="1888" y="8112"/>
                    <a:pt x="1888" y="8112"/>
                    <a:pt x="1888" y="8112"/>
                  </a:cubicBezTo>
                  <a:cubicBezTo>
                    <a:pt x="1927" y="8215"/>
                    <a:pt x="1927" y="8215"/>
                    <a:pt x="1927" y="8215"/>
                  </a:cubicBezTo>
                  <a:cubicBezTo>
                    <a:pt x="2004" y="8249"/>
                    <a:pt x="2004" y="8249"/>
                    <a:pt x="2004" y="8249"/>
                  </a:cubicBezTo>
                  <a:cubicBezTo>
                    <a:pt x="2004" y="8318"/>
                    <a:pt x="2004" y="8318"/>
                    <a:pt x="2004" y="8318"/>
                  </a:cubicBezTo>
                  <a:cubicBezTo>
                    <a:pt x="2081" y="8352"/>
                    <a:pt x="2081" y="8352"/>
                    <a:pt x="2081" y="8352"/>
                  </a:cubicBezTo>
                  <a:cubicBezTo>
                    <a:pt x="2158" y="8352"/>
                    <a:pt x="2158" y="8352"/>
                    <a:pt x="2158" y="8352"/>
                  </a:cubicBezTo>
                  <a:cubicBezTo>
                    <a:pt x="2158" y="8454"/>
                    <a:pt x="2158" y="8454"/>
                    <a:pt x="2158" y="8454"/>
                  </a:cubicBezTo>
                  <a:cubicBezTo>
                    <a:pt x="2390" y="8557"/>
                    <a:pt x="2390" y="8557"/>
                    <a:pt x="2390" y="8557"/>
                  </a:cubicBezTo>
                  <a:cubicBezTo>
                    <a:pt x="2390" y="8625"/>
                    <a:pt x="2390" y="8625"/>
                    <a:pt x="2390" y="8625"/>
                  </a:cubicBezTo>
                  <a:cubicBezTo>
                    <a:pt x="2467" y="8591"/>
                    <a:pt x="2467" y="8591"/>
                    <a:pt x="2467" y="8591"/>
                  </a:cubicBezTo>
                  <a:cubicBezTo>
                    <a:pt x="2544" y="8591"/>
                    <a:pt x="2544" y="8591"/>
                    <a:pt x="2544" y="8591"/>
                  </a:cubicBezTo>
                  <a:cubicBezTo>
                    <a:pt x="2621" y="8591"/>
                    <a:pt x="2621" y="8591"/>
                    <a:pt x="2621" y="8591"/>
                  </a:cubicBezTo>
                  <a:cubicBezTo>
                    <a:pt x="2582" y="8523"/>
                    <a:pt x="2582" y="8523"/>
                    <a:pt x="2582" y="8523"/>
                  </a:cubicBezTo>
                  <a:cubicBezTo>
                    <a:pt x="2698" y="8420"/>
                    <a:pt x="2698" y="8420"/>
                    <a:pt x="2698" y="8420"/>
                  </a:cubicBezTo>
                  <a:cubicBezTo>
                    <a:pt x="2775" y="8420"/>
                    <a:pt x="2775" y="8420"/>
                    <a:pt x="2775" y="8420"/>
                  </a:cubicBezTo>
                  <a:cubicBezTo>
                    <a:pt x="2852" y="8420"/>
                    <a:pt x="2852" y="8420"/>
                    <a:pt x="2852" y="8420"/>
                  </a:cubicBezTo>
                  <a:cubicBezTo>
                    <a:pt x="2891" y="8352"/>
                    <a:pt x="2891" y="8352"/>
                    <a:pt x="2891" y="8352"/>
                  </a:cubicBezTo>
                  <a:cubicBezTo>
                    <a:pt x="2930" y="8284"/>
                    <a:pt x="2930" y="8284"/>
                    <a:pt x="2930" y="8284"/>
                  </a:cubicBezTo>
                  <a:cubicBezTo>
                    <a:pt x="3007" y="8215"/>
                    <a:pt x="3007" y="8215"/>
                    <a:pt x="3007" y="8215"/>
                  </a:cubicBezTo>
                  <a:cubicBezTo>
                    <a:pt x="3045" y="8181"/>
                    <a:pt x="3045" y="8181"/>
                    <a:pt x="3045" y="8181"/>
                  </a:cubicBezTo>
                  <a:cubicBezTo>
                    <a:pt x="3122" y="8181"/>
                    <a:pt x="3122" y="8181"/>
                    <a:pt x="3122" y="8181"/>
                  </a:cubicBezTo>
                  <a:cubicBezTo>
                    <a:pt x="3315" y="8146"/>
                    <a:pt x="3315" y="8146"/>
                    <a:pt x="3315" y="8146"/>
                  </a:cubicBezTo>
                  <a:cubicBezTo>
                    <a:pt x="3392" y="8146"/>
                    <a:pt x="3392" y="8146"/>
                    <a:pt x="3392" y="8146"/>
                  </a:cubicBezTo>
                  <a:cubicBezTo>
                    <a:pt x="3469" y="8181"/>
                    <a:pt x="3469" y="8181"/>
                    <a:pt x="3469" y="8181"/>
                  </a:cubicBezTo>
                  <a:cubicBezTo>
                    <a:pt x="3546" y="8181"/>
                    <a:pt x="3546" y="8181"/>
                    <a:pt x="3546" y="8181"/>
                  </a:cubicBezTo>
                  <a:cubicBezTo>
                    <a:pt x="3662" y="8146"/>
                    <a:pt x="3662" y="8146"/>
                    <a:pt x="3662" y="8146"/>
                  </a:cubicBezTo>
                  <a:cubicBezTo>
                    <a:pt x="3700" y="8078"/>
                    <a:pt x="3700" y="8078"/>
                    <a:pt x="3700" y="8078"/>
                  </a:cubicBezTo>
                  <a:cubicBezTo>
                    <a:pt x="3816" y="8009"/>
                    <a:pt x="3816" y="8009"/>
                    <a:pt x="3816" y="8009"/>
                  </a:cubicBezTo>
                  <a:cubicBezTo>
                    <a:pt x="4086" y="8009"/>
                    <a:pt x="4086" y="8009"/>
                    <a:pt x="4086" y="8009"/>
                  </a:cubicBezTo>
                  <a:cubicBezTo>
                    <a:pt x="4163" y="8009"/>
                    <a:pt x="4163" y="8009"/>
                    <a:pt x="4163" y="8009"/>
                  </a:cubicBezTo>
                  <a:cubicBezTo>
                    <a:pt x="4356" y="8009"/>
                    <a:pt x="4356" y="8009"/>
                    <a:pt x="4356" y="8009"/>
                  </a:cubicBezTo>
                  <a:cubicBezTo>
                    <a:pt x="4433" y="8009"/>
                    <a:pt x="4433" y="8009"/>
                    <a:pt x="4433" y="8009"/>
                  </a:cubicBezTo>
                  <a:cubicBezTo>
                    <a:pt x="4510" y="8009"/>
                    <a:pt x="4510" y="8009"/>
                    <a:pt x="4510" y="8009"/>
                  </a:cubicBezTo>
                  <a:cubicBezTo>
                    <a:pt x="4587" y="8043"/>
                    <a:pt x="4587" y="8043"/>
                    <a:pt x="4587" y="8043"/>
                  </a:cubicBezTo>
                  <a:cubicBezTo>
                    <a:pt x="4664" y="8078"/>
                    <a:pt x="4664" y="8078"/>
                    <a:pt x="4664" y="8078"/>
                  </a:cubicBezTo>
                  <a:cubicBezTo>
                    <a:pt x="4741" y="8078"/>
                    <a:pt x="4741" y="8078"/>
                    <a:pt x="4741" y="8078"/>
                  </a:cubicBezTo>
                  <a:cubicBezTo>
                    <a:pt x="4857" y="8112"/>
                    <a:pt x="4857" y="8112"/>
                    <a:pt x="4857" y="8112"/>
                  </a:cubicBezTo>
                  <a:cubicBezTo>
                    <a:pt x="4934" y="8043"/>
                    <a:pt x="4934" y="8043"/>
                    <a:pt x="4934" y="8043"/>
                  </a:cubicBezTo>
                  <a:cubicBezTo>
                    <a:pt x="5320" y="8078"/>
                    <a:pt x="5320" y="8078"/>
                    <a:pt x="5320" y="8078"/>
                  </a:cubicBezTo>
                  <a:cubicBezTo>
                    <a:pt x="5435" y="8146"/>
                    <a:pt x="5435" y="8146"/>
                    <a:pt x="5435" y="8146"/>
                  </a:cubicBezTo>
                  <a:cubicBezTo>
                    <a:pt x="5512" y="8181"/>
                    <a:pt x="5512" y="8181"/>
                    <a:pt x="5512" y="8181"/>
                  </a:cubicBezTo>
                  <a:cubicBezTo>
                    <a:pt x="5512" y="8181"/>
                    <a:pt x="5512" y="8181"/>
                    <a:pt x="5512" y="8181"/>
                  </a:cubicBezTo>
                  <a:cubicBezTo>
                    <a:pt x="5628" y="8146"/>
                    <a:pt x="5628" y="8146"/>
                    <a:pt x="5628" y="8146"/>
                  </a:cubicBezTo>
                  <a:cubicBezTo>
                    <a:pt x="5628" y="8112"/>
                    <a:pt x="5628" y="8112"/>
                    <a:pt x="5628" y="8112"/>
                  </a:cubicBezTo>
                  <a:cubicBezTo>
                    <a:pt x="5666" y="8043"/>
                    <a:pt x="5666" y="8043"/>
                    <a:pt x="5666" y="8043"/>
                  </a:cubicBezTo>
                  <a:cubicBezTo>
                    <a:pt x="5743" y="8009"/>
                    <a:pt x="5743" y="8009"/>
                    <a:pt x="5743" y="8009"/>
                  </a:cubicBezTo>
                  <a:cubicBezTo>
                    <a:pt x="5936" y="8043"/>
                    <a:pt x="5936" y="8043"/>
                    <a:pt x="5936" y="8043"/>
                  </a:cubicBezTo>
                  <a:cubicBezTo>
                    <a:pt x="5936" y="8043"/>
                    <a:pt x="5936" y="8043"/>
                    <a:pt x="5936" y="8043"/>
                  </a:cubicBezTo>
                  <a:cubicBezTo>
                    <a:pt x="6013" y="8078"/>
                    <a:pt x="6013" y="8078"/>
                    <a:pt x="6013" y="8078"/>
                  </a:cubicBezTo>
                  <a:cubicBezTo>
                    <a:pt x="6013" y="8146"/>
                    <a:pt x="6013" y="8146"/>
                    <a:pt x="6013" y="8146"/>
                  </a:cubicBezTo>
                  <a:cubicBezTo>
                    <a:pt x="6090" y="8146"/>
                    <a:pt x="6090" y="8146"/>
                    <a:pt x="6090" y="8146"/>
                  </a:cubicBezTo>
                  <a:cubicBezTo>
                    <a:pt x="6167" y="8112"/>
                    <a:pt x="6167" y="8112"/>
                    <a:pt x="6167" y="8112"/>
                  </a:cubicBezTo>
                  <a:cubicBezTo>
                    <a:pt x="6283" y="8112"/>
                    <a:pt x="6283" y="8112"/>
                    <a:pt x="6283" y="8112"/>
                  </a:cubicBezTo>
                  <a:cubicBezTo>
                    <a:pt x="6283" y="8043"/>
                    <a:pt x="6283" y="8043"/>
                    <a:pt x="6283" y="8043"/>
                  </a:cubicBezTo>
                  <a:cubicBezTo>
                    <a:pt x="6322" y="7975"/>
                    <a:pt x="6322" y="7975"/>
                    <a:pt x="6322" y="7975"/>
                  </a:cubicBezTo>
                  <a:cubicBezTo>
                    <a:pt x="6398" y="7907"/>
                    <a:pt x="6398" y="7907"/>
                    <a:pt x="6398" y="7907"/>
                  </a:cubicBezTo>
                  <a:cubicBezTo>
                    <a:pt x="6398" y="7907"/>
                    <a:pt x="6398" y="7907"/>
                    <a:pt x="6398" y="7907"/>
                  </a:cubicBezTo>
                  <a:cubicBezTo>
                    <a:pt x="6437" y="7839"/>
                    <a:pt x="6437" y="7839"/>
                    <a:pt x="6437" y="7839"/>
                  </a:cubicBezTo>
                  <a:cubicBezTo>
                    <a:pt x="6437" y="7770"/>
                    <a:pt x="6437" y="7770"/>
                    <a:pt x="6437" y="7770"/>
                  </a:cubicBezTo>
                  <a:cubicBezTo>
                    <a:pt x="6476" y="7701"/>
                    <a:pt x="6476" y="7701"/>
                    <a:pt x="6476" y="7701"/>
                  </a:cubicBezTo>
                  <a:cubicBezTo>
                    <a:pt x="6592" y="7564"/>
                    <a:pt x="6592" y="7564"/>
                    <a:pt x="6592" y="7564"/>
                  </a:cubicBezTo>
                  <a:cubicBezTo>
                    <a:pt x="6630" y="7496"/>
                    <a:pt x="6630" y="7496"/>
                    <a:pt x="6630" y="7496"/>
                  </a:cubicBezTo>
                  <a:cubicBezTo>
                    <a:pt x="6668" y="7428"/>
                    <a:pt x="6668" y="7428"/>
                    <a:pt x="6668" y="7428"/>
                  </a:cubicBezTo>
                  <a:cubicBezTo>
                    <a:pt x="6668" y="7428"/>
                    <a:pt x="6668" y="7428"/>
                    <a:pt x="6668" y="7428"/>
                  </a:cubicBezTo>
                  <a:cubicBezTo>
                    <a:pt x="6746" y="7428"/>
                    <a:pt x="6746" y="7428"/>
                    <a:pt x="6746" y="7428"/>
                  </a:cubicBezTo>
                  <a:cubicBezTo>
                    <a:pt x="6861" y="7394"/>
                    <a:pt x="6861" y="7394"/>
                    <a:pt x="6861" y="7394"/>
                  </a:cubicBezTo>
                  <a:cubicBezTo>
                    <a:pt x="6938" y="7325"/>
                    <a:pt x="6938" y="7325"/>
                    <a:pt x="6938" y="7325"/>
                  </a:cubicBezTo>
                  <a:cubicBezTo>
                    <a:pt x="6938" y="7325"/>
                    <a:pt x="6938" y="7325"/>
                    <a:pt x="6938" y="7325"/>
                  </a:cubicBezTo>
                  <a:cubicBezTo>
                    <a:pt x="7054" y="7257"/>
                    <a:pt x="7054" y="7257"/>
                    <a:pt x="7054" y="7257"/>
                  </a:cubicBezTo>
                  <a:cubicBezTo>
                    <a:pt x="7054" y="7291"/>
                    <a:pt x="7054" y="7291"/>
                    <a:pt x="7054" y="7291"/>
                  </a:cubicBezTo>
                  <a:cubicBezTo>
                    <a:pt x="7093" y="7222"/>
                    <a:pt x="7093" y="7222"/>
                    <a:pt x="7093" y="7222"/>
                  </a:cubicBezTo>
                  <a:cubicBezTo>
                    <a:pt x="7170" y="7291"/>
                    <a:pt x="7170" y="7291"/>
                    <a:pt x="7170" y="7291"/>
                  </a:cubicBezTo>
                  <a:cubicBezTo>
                    <a:pt x="7247" y="7257"/>
                    <a:pt x="7247" y="7257"/>
                    <a:pt x="7247" y="7257"/>
                  </a:cubicBezTo>
                  <a:cubicBezTo>
                    <a:pt x="7324" y="7325"/>
                    <a:pt x="7324" y="7325"/>
                    <a:pt x="7324" y="7325"/>
                  </a:cubicBezTo>
                  <a:cubicBezTo>
                    <a:pt x="7671" y="7257"/>
                    <a:pt x="7671" y="7257"/>
                    <a:pt x="7671" y="7257"/>
                  </a:cubicBezTo>
                  <a:cubicBezTo>
                    <a:pt x="7710" y="7257"/>
                    <a:pt x="7710" y="7257"/>
                    <a:pt x="7710" y="7257"/>
                  </a:cubicBezTo>
                  <a:cubicBezTo>
                    <a:pt x="7787" y="7222"/>
                    <a:pt x="7787" y="7222"/>
                    <a:pt x="7787" y="7222"/>
                  </a:cubicBezTo>
                  <a:cubicBezTo>
                    <a:pt x="7710" y="7188"/>
                    <a:pt x="7710" y="7188"/>
                    <a:pt x="7710" y="7188"/>
                  </a:cubicBezTo>
                  <a:cubicBezTo>
                    <a:pt x="7710" y="7119"/>
                    <a:pt x="7710" y="7119"/>
                    <a:pt x="7710" y="7119"/>
                  </a:cubicBezTo>
                  <a:cubicBezTo>
                    <a:pt x="7671" y="7051"/>
                    <a:pt x="7671" y="7051"/>
                    <a:pt x="7671" y="7051"/>
                  </a:cubicBezTo>
                  <a:cubicBezTo>
                    <a:pt x="7748" y="6983"/>
                    <a:pt x="7748" y="6983"/>
                    <a:pt x="7748" y="6983"/>
                  </a:cubicBezTo>
                  <a:cubicBezTo>
                    <a:pt x="7787" y="6983"/>
                    <a:pt x="7787" y="6983"/>
                    <a:pt x="7787" y="6983"/>
                  </a:cubicBezTo>
                  <a:cubicBezTo>
                    <a:pt x="7787" y="6914"/>
                    <a:pt x="7787" y="6914"/>
                    <a:pt x="7787" y="6914"/>
                  </a:cubicBezTo>
                  <a:cubicBezTo>
                    <a:pt x="7863" y="6914"/>
                    <a:pt x="7863" y="6914"/>
                    <a:pt x="7863" y="6914"/>
                  </a:cubicBezTo>
                  <a:cubicBezTo>
                    <a:pt x="7825" y="6846"/>
                    <a:pt x="7825" y="6846"/>
                    <a:pt x="7825" y="6846"/>
                  </a:cubicBezTo>
                  <a:cubicBezTo>
                    <a:pt x="7825" y="6812"/>
                    <a:pt x="7825" y="6812"/>
                    <a:pt x="7825" y="6812"/>
                  </a:cubicBezTo>
                  <a:cubicBezTo>
                    <a:pt x="7787" y="6674"/>
                    <a:pt x="7787" y="6674"/>
                    <a:pt x="7787" y="6674"/>
                  </a:cubicBezTo>
                  <a:cubicBezTo>
                    <a:pt x="7863" y="6674"/>
                    <a:pt x="7863" y="6674"/>
                    <a:pt x="7863" y="6674"/>
                  </a:cubicBezTo>
                  <a:cubicBezTo>
                    <a:pt x="7902" y="6606"/>
                    <a:pt x="7902" y="6606"/>
                    <a:pt x="7902" y="6606"/>
                  </a:cubicBezTo>
                  <a:cubicBezTo>
                    <a:pt x="7902" y="6606"/>
                    <a:pt x="7902" y="6606"/>
                    <a:pt x="7902" y="6606"/>
                  </a:cubicBezTo>
                  <a:cubicBezTo>
                    <a:pt x="7941" y="6469"/>
                    <a:pt x="7941" y="6469"/>
                    <a:pt x="7941" y="6469"/>
                  </a:cubicBezTo>
                  <a:cubicBezTo>
                    <a:pt x="8018" y="6469"/>
                    <a:pt x="8018" y="6469"/>
                    <a:pt x="8018" y="6469"/>
                  </a:cubicBezTo>
                  <a:cubicBezTo>
                    <a:pt x="8095" y="6469"/>
                    <a:pt x="8095" y="6469"/>
                    <a:pt x="8095" y="6469"/>
                  </a:cubicBezTo>
                  <a:cubicBezTo>
                    <a:pt x="8172" y="6298"/>
                    <a:pt x="8172" y="6298"/>
                    <a:pt x="8172" y="6298"/>
                  </a:cubicBezTo>
                  <a:cubicBezTo>
                    <a:pt x="8326" y="6230"/>
                    <a:pt x="8326" y="6230"/>
                    <a:pt x="8326" y="6230"/>
                  </a:cubicBezTo>
                  <a:cubicBezTo>
                    <a:pt x="8442" y="6264"/>
                    <a:pt x="8442" y="6264"/>
                    <a:pt x="8442" y="6264"/>
                  </a:cubicBezTo>
                  <a:cubicBezTo>
                    <a:pt x="8442" y="6195"/>
                    <a:pt x="8442" y="6195"/>
                    <a:pt x="8442" y="6195"/>
                  </a:cubicBezTo>
                  <a:cubicBezTo>
                    <a:pt x="8519" y="6195"/>
                    <a:pt x="8519" y="6195"/>
                    <a:pt x="8519" y="6195"/>
                  </a:cubicBezTo>
                  <a:cubicBezTo>
                    <a:pt x="8557" y="6127"/>
                    <a:pt x="8557" y="6127"/>
                    <a:pt x="8557" y="6127"/>
                  </a:cubicBezTo>
                  <a:cubicBezTo>
                    <a:pt x="8635" y="6127"/>
                    <a:pt x="8635" y="6127"/>
                    <a:pt x="8635" y="6127"/>
                  </a:cubicBezTo>
                  <a:cubicBezTo>
                    <a:pt x="8673" y="6058"/>
                    <a:pt x="8673" y="6058"/>
                    <a:pt x="8673" y="6058"/>
                  </a:cubicBezTo>
                  <a:cubicBezTo>
                    <a:pt x="8673" y="5990"/>
                    <a:pt x="8673" y="5990"/>
                    <a:pt x="8673" y="5990"/>
                  </a:cubicBezTo>
                  <a:cubicBezTo>
                    <a:pt x="8596" y="5956"/>
                    <a:pt x="8596" y="5956"/>
                    <a:pt x="8596" y="5956"/>
                  </a:cubicBezTo>
                  <a:cubicBezTo>
                    <a:pt x="8519" y="5956"/>
                    <a:pt x="8519" y="5956"/>
                    <a:pt x="8519" y="5956"/>
                  </a:cubicBezTo>
                  <a:cubicBezTo>
                    <a:pt x="8442" y="5922"/>
                    <a:pt x="8442" y="5922"/>
                    <a:pt x="8442" y="5922"/>
                  </a:cubicBezTo>
                  <a:cubicBezTo>
                    <a:pt x="8365" y="5853"/>
                    <a:pt x="8365" y="5853"/>
                    <a:pt x="8365" y="5853"/>
                  </a:cubicBezTo>
                  <a:cubicBezTo>
                    <a:pt x="8365" y="5819"/>
                    <a:pt x="8365" y="5819"/>
                    <a:pt x="8365" y="5819"/>
                  </a:cubicBezTo>
                  <a:cubicBezTo>
                    <a:pt x="8249" y="5750"/>
                    <a:pt x="8249" y="5750"/>
                    <a:pt x="8249" y="5750"/>
                  </a:cubicBezTo>
                  <a:cubicBezTo>
                    <a:pt x="8249" y="5716"/>
                    <a:pt x="8249" y="5716"/>
                    <a:pt x="8249" y="5716"/>
                  </a:cubicBezTo>
                  <a:cubicBezTo>
                    <a:pt x="8288" y="5579"/>
                    <a:pt x="8288" y="5579"/>
                    <a:pt x="8288" y="5579"/>
                  </a:cubicBezTo>
                  <a:cubicBezTo>
                    <a:pt x="8210" y="5511"/>
                    <a:pt x="8210" y="5511"/>
                    <a:pt x="8210" y="5511"/>
                  </a:cubicBezTo>
                  <a:cubicBezTo>
                    <a:pt x="8210" y="5511"/>
                    <a:pt x="8210" y="5511"/>
                    <a:pt x="8210" y="5511"/>
                  </a:cubicBezTo>
                  <a:cubicBezTo>
                    <a:pt x="8172" y="5408"/>
                    <a:pt x="8172" y="5408"/>
                    <a:pt x="8172" y="5408"/>
                  </a:cubicBezTo>
                  <a:cubicBezTo>
                    <a:pt x="8172" y="5340"/>
                    <a:pt x="8172" y="5340"/>
                    <a:pt x="8172" y="5340"/>
                  </a:cubicBezTo>
                  <a:cubicBezTo>
                    <a:pt x="8133" y="5237"/>
                    <a:pt x="8133" y="5237"/>
                    <a:pt x="8133" y="5237"/>
                  </a:cubicBezTo>
                  <a:cubicBezTo>
                    <a:pt x="8210" y="5168"/>
                    <a:pt x="8210" y="5168"/>
                    <a:pt x="8210" y="5168"/>
                  </a:cubicBezTo>
                  <a:cubicBezTo>
                    <a:pt x="8249" y="5168"/>
                    <a:pt x="8249" y="5168"/>
                    <a:pt x="8249" y="5168"/>
                  </a:cubicBezTo>
                  <a:cubicBezTo>
                    <a:pt x="8326" y="5100"/>
                    <a:pt x="8326" y="5100"/>
                    <a:pt x="8326" y="5100"/>
                  </a:cubicBezTo>
                  <a:cubicBezTo>
                    <a:pt x="8365" y="5032"/>
                    <a:pt x="8365" y="5032"/>
                    <a:pt x="8365" y="5032"/>
                  </a:cubicBezTo>
                  <a:cubicBezTo>
                    <a:pt x="8442" y="4963"/>
                    <a:pt x="8442" y="4963"/>
                    <a:pt x="8442" y="4963"/>
                  </a:cubicBezTo>
                  <a:cubicBezTo>
                    <a:pt x="8480" y="4895"/>
                    <a:pt x="8480" y="4895"/>
                    <a:pt x="8480" y="4895"/>
                  </a:cubicBezTo>
                  <a:cubicBezTo>
                    <a:pt x="8519" y="4758"/>
                    <a:pt x="8519" y="4758"/>
                    <a:pt x="8519" y="4758"/>
                  </a:cubicBezTo>
                  <a:cubicBezTo>
                    <a:pt x="8519" y="4758"/>
                    <a:pt x="8519" y="4758"/>
                    <a:pt x="8519" y="4758"/>
                  </a:cubicBezTo>
                  <a:cubicBezTo>
                    <a:pt x="8635" y="4621"/>
                    <a:pt x="8635" y="4621"/>
                    <a:pt x="8635" y="4621"/>
                  </a:cubicBezTo>
                  <a:cubicBezTo>
                    <a:pt x="8750" y="4518"/>
                    <a:pt x="8750" y="4518"/>
                    <a:pt x="8750" y="4518"/>
                  </a:cubicBezTo>
                  <a:cubicBezTo>
                    <a:pt x="8788" y="4450"/>
                    <a:pt x="8788" y="4450"/>
                    <a:pt x="8788" y="4450"/>
                  </a:cubicBezTo>
                  <a:cubicBezTo>
                    <a:pt x="8827" y="4382"/>
                    <a:pt x="8827" y="4382"/>
                    <a:pt x="8827" y="4382"/>
                  </a:cubicBezTo>
                  <a:cubicBezTo>
                    <a:pt x="8905" y="4313"/>
                    <a:pt x="8905" y="4313"/>
                    <a:pt x="8905" y="4313"/>
                  </a:cubicBezTo>
                  <a:cubicBezTo>
                    <a:pt x="8943" y="4313"/>
                    <a:pt x="8943" y="4313"/>
                    <a:pt x="8943" y="4313"/>
                  </a:cubicBezTo>
                  <a:cubicBezTo>
                    <a:pt x="9097" y="4108"/>
                    <a:pt x="9097" y="4108"/>
                    <a:pt x="9097" y="4108"/>
                  </a:cubicBezTo>
                  <a:cubicBezTo>
                    <a:pt x="9020" y="4073"/>
                    <a:pt x="9020" y="4073"/>
                    <a:pt x="9020" y="4073"/>
                  </a:cubicBezTo>
                  <a:cubicBezTo>
                    <a:pt x="9097" y="4108"/>
                    <a:pt x="9097" y="4108"/>
                    <a:pt x="9097" y="4108"/>
                  </a:cubicBezTo>
                  <a:cubicBezTo>
                    <a:pt x="9174" y="4039"/>
                    <a:pt x="9174" y="4039"/>
                    <a:pt x="9174" y="4039"/>
                  </a:cubicBezTo>
                  <a:cubicBezTo>
                    <a:pt x="9136" y="3971"/>
                    <a:pt x="9136" y="3971"/>
                    <a:pt x="9136" y="3971"/>
                  </a:cubicBezTo>
                  <a:cubicBezTo>
                    <a:pt x="9213" y="4039"/>
                    <a:pt x="9213" y="4039"/>
                    <a:pt x="9213" y="4039"/>
                  </a:cubicBezTo>
                  <a:cubicBezTo>
                    <a:pt x="9251" y="4073"/>
                    <a:pt x="9251" y="4073"/>
                    <a:pt x="9251" y="4073"/>
                  </a:cubicBezTo>
                  <a:cubicBezTo>
                    <a:pt x="9367" y="4005"/>
                    <a:pt x="9367" y="4005"/>
                    <a:pt x="9367" y="4005"/>
                  </a:cubicBezTo>
                  <a:cubicBezTo>
                    <a:pt x="9405" y="3937"/>
                    <a:pt x="9405" y="3937"/>
                    <a:pt x="9405" y="3937"/>
                  </a:cubicBezTo>
                  <a:cubicBezTo>
                    <a:pt x="9483" y="3903"/>
                    <a:pt x="9483" y="3903"/>
                    <a:pt x="9483" y="3903"/>
                  </a:cubicBezTo>
                  <a:cubicBezTo>
                    <a:pt x="9483" y="3868"/>
                    <a:pt x="9483" y="3868"/>
                    <a:pt x="9483" y="3868"/>
                  </a:cubicBezTo>
                  <a:cubicBezTo>
                    <a:pt x="9405" y="3799"/>
                    <a:pt x="9405" y="3799"/>
                    <a:pt x="9405" y="3799"/>
                  </a:cubicBezTo>
                  <a:cubicBezTo>
                    <a:pt x="9367" y="3765"/>
                    <a:pt x="9367" y="3765"/>
                    <a:pt x="9367" y="3765"/>
                  </a:cubicBezTo>
                  <a:cubicBezTo>
                    <a:pt x="9367" y="3765"/>
                    <a:pt x="9367" y="3765"/>
                    <a:pt x="9367" y="3765"/>
                  </a:cubicBezTo>
                  <a:cubicBezTo>
                    <a:pt x="9444" y="3697"/>
                    <a:pt x="9444" y="3697"/>
                    <a:pt x="9444" y="3697"/>
                  </a:cubicBezTo>
                  <a:cubicBezTo>
                    <a:pt x="9483" y="3628"/>
                    <a:pt x="9483" y="3628"/>
                    <a:pt x="9483" y="3628"/>
                  </a:cubicBezTo>
                  <a:cubicBezTo>
                    <a:pt x="9560" y="3594"/>
                    <a:pt x="9560" y="3594"/>
                    <a:pt x="9560" y="3594"/>
                  </a:cubicBezTo>
                  <a:cubicBezTo>
                    <a:pt x="9598" y="3526"/>
                    <a:pt x="9598" y="3526"/>
                    <a:pt x="9598" y="3526"/>
                  </a:cubicBezTo>
                  <a:cubicBezTo>
                    <a:pt x="9675" y="3526"/>
                    <a:pt x="9675" y="3526"/>
                    <a:pt x="9675" y="3526"/>
                  </a:cubicBezTo>
                  <a:cubicBezTo>
                    <a:pt x="9675" y="3526"/>
                    <a:pt x="9675" y="3526"/>
                    <a:pt x="9675" y="3526"/>
                  </a:cubicBezTo>
                  <a:cubicBezTo>
                    <a:pt x="9714" y="3526"/>
                    <a:pt x="9714" y="3526"/>
                    <a:pt x="9714" y="3526"/>
                  </a:cubicBezTo>
                  <a:cubicBezTo>
                    <a:pt x="9868" y="3492"/>
                    <a:pt x="9868" y="3492"/>
                    <a:pt x="9868" y="3492"/>
                  </a:cubicBezTo>
                  <a:cubicBezTo>
                    <a:pt x="9907" y="3492"/>
                    <a:pt x="9907" y="3492"/>
                    <a:pt x="9907" y="3492"/>
                  </a:cubicBezTo>
                  <a:cubicBezTo>
                    <a:pt x="9983" y="3423"/>
                    <a:pt x="9983" y="3423"/>
                    <a:pt x="9983" y="3423"/>
                  </a:cubicBezTo>
                  <a:cubicBezTo>
                    <a:pt x="10022" y="3389"/>
                    <a:pt x="10022" y="3389"/>
                    <a:pt x="10022" y="3389"/>
                  </a:cubicBezTo>
                  <a:cubicBezTo>
                    <a:pt x="10177" y="3423"/>
                    <a:pt x="10177" y="3423"/>
                    <a:pt x="10177" y="3423"/>
                  </a:cubicBezTo>
                  <a:cubicBezTo>
                    <a:pt x="10253" y="3423"/>
                    <a:pt x="10253" y="3423"/>
                    <a:pt x="10253" y="3423"/>
                  </a:cubicBezTo>
                  <a:cubicBezTo>
                    <a:pt x="10369" y="3389"/>
                    <a:pt x="10369" y="3389"/>
                    <a:pt x="10369" y="3389"/>
                  </a:cubicBezTo>
                  <a:cubicBezTo>
                    <a:pt x="10485" y="3320"/>
                    <a:pt x="10485" y="3320"/>
                    <a:pt x="10485" y="3320"/>
                  </a:cubicBezTo>
                  <a:cubicBezTo>
                    <a:pt x="10793" y="3183"/>
                    <a:pt x="10793" y="3183"/>
                    <a:pt x="10793" y="3183"/>
                  </a:cubicBezTo>
                  <a:cubicBezTo>
                    <a:pt x="10870" y="3115"/>
                    <a:pt x="10870" y="3115"/>
                    <a:pt x="10870" y="3115"/>
                  </a:cubicBezTo>
                  <a:cubicBezTo>
                    <a:pt x="10909" y="3115"/>
                    <a:pt x="10909" y="3115"/>
                    <a:pt x="10909" y="3115"/>
                  </a:cubicBezTo>
                  <a:cubicBezTo>
                    <a:pt x="10986" y="3047"/>
                    <a:pt x="10986" y="3047"/>
                    <a:pt x="10986" y="3047"/>
                  </a:cubicBezTo>
                  <a:cubicBezTo>
                    <a:pt x="11102" y="3013"/>
                    <a:pt x="11102" y="3013"/>
                    <a:pt x="11102" y="3013"/>
                  </a:cubicBezTo>
                  <a:cubicBezTo>
                    <a:pt x="11178" y="3013"/>
                    <a:pt x="11178" y="3013"/>
                    <a:pt x="11178" y="3013"/>
                  </a:cubicBezTo>
                  <a:cubicBezTo>
                    <a:pt x="11217" y="2944"/>
                    <a:pt x="11217" y="2944"/>
                    <a:pt x="11217" y="2944"/>
                  </a:cubicBezTo>
                  <a:cubicBezTo>
                    <a:pt x="11295" y="2875"/>
                    <a:pt x="11295" y="2875"/>
                    <a:pt x="11295" y="2875"/>
                  </a:cubicBezTo>
                  <a:cubicBezTo>
                    <a:pt x="11410" y="2841"/>
                    <a:pt x="11410" y="2841"/>
                    <a:pt x="11410" y="2841"/>
                  </a:cubicBezTo>
                  <a:cubicBezTo>
                    <a:pt x="11487" y="2841"/>
                    <a:pt x="11487" y="2841"/>
                    <a:pt x="11487" y="2841"/>
                  </a:cubicBezTo>
                  <a:cubicBezTo>
                    <a:pt x="11603" y="2772"/>
                    <a:pt x="11603" y="2772"/>
                    <a:pt x="11603" y="2772"/>
                  </a:cubicBezTo>
                  <a:cubicBezTo>
                    <a:pt x="11834" y="2670"/>
                    <a:pt x="11834" y="2670"/>
                    <a:pt x="11834" y="2670"/>
                  </a:cubicBezTo>
                  <a:cubicBezTo>
                    <a:pt x="11795" y="2533"/>
                    <a:pt x="11795" y="2533"/>
                    <a:pt x="11795" y="2533"/>
                  </a:cubicBezTo>
                  <a:cubicBezTo>
                    <a:pt x="11795" y="2465"/>
                    <a:pt x="11795" y="2465"/>
                    <a:pt x="11795" y="2465"/>
                  </a:cubicBezTo>
                  <a:cubicBezTo>
                    <a:pt x="11718" y="2362"/>
                    <a:pt x="11718" y="2362"/>
                    <a:pt x="11718" y="2362"/>
                  </a:cubicBezTo>
                  <a:cubicBezTo>
                    <a:pt x="11680" y="2327"/>
                    <a:pt x="11680" y="2327"/>
                    <a:pt x="11680" y="2327"/>
                  </a:cubicBezTo>
                  <a:cubicBezTo>
                    <a:pt x="11757" y="2259"/>
                    <a:pt x="11757" y="2259"/>
                    <a:pt x="11757" y="2259"/>
                  </a:cubicBezTo>
                  <a:cubicBezTo>
                    <a:pt x="11795" y="2225"/>
                    <a:pt x="11795" y="2225"/>
                    <a:pt x="11795" y="2225"/>
                  </a:cubicBezTo>
                  <a:cubicBezTo>
                    <a:pt x="11873" y="2225"/>
                    <a:pt x="11873" y="2225"/>
                    <a:pt x="11873" y="2225"/>
                  </a:cubicBezTo>
                  <a:cubicBezTo>
                    <a:pt x="11950" y="2225"/>
                    <a:pt x="11950" y="2225"/>
                    <a:pt x="11950" y="2225"/>
                  </a:cubicBezTo>
                  <a:lnTo>
                    <a:pt x="11911" y="2157"/>
                  </a:lnTo>
                  <a:close/>
                </a:path>
              </a:pathLst>
            </a:custGeom>
            <a:noFill/>
            <a:ln w="1588" cap="rnd">
              <a:solidFill>
                <a:srgbClr val="FFFFFF"/>
              </a:solidFill>
              <a:prstDash val="solid"/>
              <a:round/>
              <a:headEnd/>
              <a:tailEnd/>
            </a:ln>
          </p:spPr>
          <p:txBody>
            <a:bodyPr/>
            <a:lstStyle/>
            <a:p>
              <a:endParaRPr lang="fr-FR"/>
            </a:p>
          </p:txBody>
        </p:sp>
      </p:grpSp>
      <p:sp>
        <p:nvSpPr>
          <p:cNvPr id="10247" name="Rectangle 155"/>
          <p:cNvSpPr>
            <a:spLocks noChangeArrowheads="1"/>
          </p:cNvSpPr>
          <p:nvPr/>
        </p:nvSpPr>
        <p:spPr bwMode="auto">
          <a:xfrm>
            <a:off x="6461125" y="3557588"/>
            <a:ext cx="587375" cy="198437"/>
          </a:xfrm>
          <a:prstGeom prst="rect">
            <a:avLst/>
          </a:prstGeom>
          <a:noFill/>
          <a:ln w="9525">
            <a:noFill/>
            <a:miter lim="800000"/>
            <a:headEnd/>
            <a:tailEnd/>
          </a:ln>
        </p:spPr>
        <p:txBody>
          <a:bodyPr wrap="none" lIns="0" tIns="0" rIns="0" bIns="0">
            <a:spAutoFit/>
          </a:bodyPr>
          <a:lstStyle/>
          <a:p>
            <a:r>
              <a:rPr lang="es-ES" sz="1300">
                <a:solidFill>
                  <a:srgbClr val="000000"/>
                </a:solidFill>
              </a:rPr>
              <a:t>NORTH</a:t>
            </a:r>
            <a:endParaRPr lang="es-ES"/>
          </a:p>
        </p:txBody>
      </p:sp>
      <p:sp>
        <p:nvSpPr>
          <p:cNvPr id="10248" name="Rectangle 156"/>
          <p:cNvSpPr>
            <a:spLocks noChangeArrowheads="1"/>
          </p:cNvSpPr>
          <p:nvPr/>
        </p:nvSpPr>
        <p:spPr bwMode="auto">
          <a:xfrm>
            <a:off x="5595938" y="5099050"/>
            <a:ext cx="503237" cy="198438"/>
          </a:xfrm>
          <a:prstGeom prst="rect">
            <a:avLst/>
          </a:prstGeom>
          <a:noFill/>
          <a:ln w="9525">
            <a:noFill/>
            <a:miter lim="800000"/>
            <a:headEnd/>
            <a:tailEnd/>
          </a:ln>
        </p:spPr>
        <p:txBody>
          <a:bodyPr wrap="none" lIns="0" tIns="0" rIns="0" bIns="0">
            <a:spAutoFit/>
          </a:bodyPr>
          <a:lstStyle/>
          <a:p>
            <a:r>
              <a:rPr lang="es-ES" sz="1300">
                <a:solidFill>
                  <a:srgbClr val="000000"/>
                </a:solidFill>
              </a:rPr>
              <a:t>SPAIN</a:t>
            </a:r>
            <a:endParaRPr lang="es-ES"/>
          </a:p>
        </p:txBody>
      </p:sp>
      <p:sp>
        <p:nvSpPr>
          <p:cNvPr id="10249" name="Rectangle 157"/>
          <p:cNvSpPr>
            <a:spLocks noChangeArrowheads="1"/>
          </p:cNvSpPr>
          <p:nvPr/>
        </p:nvSpPr>
        <p:spPr bwMode="auto">
          <a:xfrm>
            <a:off x="6634163" y="4176713"/>
            <a:ext cx="577850" cy="198437"/>
          </a:xfrm>
          <a:prstGeom prst="rect">
            <a:avLst/>
          </a:prstGeom>
          <a:noFill/>
          <a:ln w="9525">
            <a:noFill/>
            <a:miter lim="800000"/>
            <a:headEnd/>
            <a:tailEnd/>
          </a:ln>
        </p:spPr>
        <p:txBody>
          <a:bodyPr wrap="none" lIns="0" tIns="0" rIns="0" bIns="0">
            <a:spAutoFit/>
          </a:bodyPr>
          <a:lstStyle/>
          <a:p>
            <a:r>
              <a:rPr lang="es-ES" sz="1300">
                <a:solidFill>
                  <a:srgbClr val="000000"/>
                </a:solidFill>
              </a:rPr>
              <a:t>SOUTH</a:t>
            </a:r>
            <a:endParaRPr lang="es-ES"/>
          </a:p>
        </p:txBody>
      </p:sp>
      <p:sp>
        <p:nvSpPr>
          <p:cNvPr id="10250" name="Rectangle 158"/>
          <p:cNvSpPr>
            <a:spLocks noChangeArrowheads="1"/>
          </p:cNvSpPr>
          <p:nvPr/>
        </p:nvSpPr>
        <p:spPr bwMode="auto">
          <a:xfrm>
            <a:off x="6345238" y="4540250"/>
            <a:ext cx="377825" cy="198438"/>
          </a:xfrm>
          <a:prstGeom prst="rect">
            <a:avLst/>
          </a:prstGeom>
          <a:noFill/>
          <a:ln w="9525">
            <a:noFill/>
            <a:miter lim="800000"/>
            <a:headEnd/>
            <a:tailEnd/>
          </a:ln>
        </p:spPr>
        <p:txBody>
          <a:bodyPr wrap="none" lIns="0" tIns="0" rIns="0" bIns="0">
            <a:spAutoFit/>
          </a:bodyPr>
          <a:lstStyle/>
          <a:p>
            <a:r>
              <a:rPr lang="es-ES" sz="1300">
                <a:solidFill>
                  <a:srgbClr val="000000"/>
                </a:solidFill>
              </a:rPr>
              <a:t>TIGF</a:t>
            </a:r>
            <a:endParaRPr lang="es-ES"/>
          </a:p>
        </p:txBody>
      </p:sp>
      <p:sp>
        <p:nvSpPr>
          <p:cNvPr id="10251" name="Rectangle 178"/>
          <p:cNvSpPr>
            <a:spLocks noChangeArrowheads="1"/>
          </p:cNvSpPr>
          <p:nvPr/>
        </p:nvSpPr>
        <p:spPr bwMode="auto">
          <a:xfrm>
            <a:off x="4740275" y="2979738"/>
            <a:ext cx="101600" cy="198437"/>
          </a:xfrm>
          <a:prstGeom prst="rect">
            <a:avLst/>
          </a:prstGeom>
          <a:noFill/>
          <a:ln w="9525">
            <a:noFill/>
            <a:miter lim="800000"/>
            <a:headEnd/>
            <a:tailEnd/>
          </a:ln>
        </p:spPr>
        <p:txBody>
          <a:bodyPr wrap="none" lIns="0" tIns="0" rIns="0" bIns="0">
            <a:spAutoFit/>
          </a:bodyPr>
          <a:lstStyle/>
          <a:p>
            <a:r>
              <a:rPr lang="es-ES" sz="1300">
                <a:solidFill>
                  <a:srgbClr val="FFFFFF"/>
                </a:solidFill>
              </a:rPr>
              <a:t>?</a:t>
            </a:r>
            <a:endParaRPr lang="es-ES"/>
          </a:p>
        </p:txBody>
      </p:sp>
      <p:grpSp>
        <p:nvGrpSpPr>
          <p:cNvPr id="10252" name="Group 186"/>
          <p:cNvGrpSpPr>
            <a:grpSpLocks/>
          </p:cNvGrpSpPr>
          <p:nvPr/>
        </p:nvGrpSpPr>
        <p:grpSpPr bwMode="auto">
          <a:xfrm>
            <a:off x="6308725" y="4206875"/>
            <a:ext cx="246063" cy="246063"/>
            <a:chOff x="3974" y="2650"/>
            <a:chExt cx="155" cy="155"/>
          </a:xfrm>
        </p:grpSpPr>
        <p:sp>
          <p:nvSpPr>
            <p:cNvPr id="10279" name="Oval 184"/>
            <p:cNvSpPr>
              <a:spLocks noChangeArrowheads="1"/>
            </p:cNvSpPr>
            <p:nvPr/>
          </p:nvSpPr>
          <p:spPr bwMode="auto">
            <a:xfrm>
              <a:off x="3974" y="2650"/>
              <a:ext cx="155" cy="155"/>
            </a:xfrm>
            <a:prstGeom prst="ellipse">
              <a:avLst/>
            </a:prstGeom>
            <a:solidFill>
              <a:srgbClr val="FFFFFF"/>
            </a:solidFill>
            <a:ln w="0">
              <a:solidFill>
                <a:srgbClr val="000000"/>
              </a:solidFill>
              <a:round/>
              <a:headEnd/>
              <a:tailEnd/>
            </a:ln>
          </p:spPr>
          <p:txBody>
            <a:bodyPr/>
            <a:lstStyle/>
            <a:p>
              <a:endParaRPr lang="en-US"/>
            </a:p>
          </p:txBody>
        </p:sp>
        <p:sp>
          <p:nvSpPr>
            <p:cNvPr id="10280" name="Oval 185"/>
            <p:cNvSpPr>
              <a:spLocks noChangeArrowheads="1"/>
            </p:cNvSpPr>
            <p:nvPr/>
          </p:nvSpPr>
          <p:spPr bwMode="auto">
            <a:xfrm>
              <a:off x="3974" y="2650"/>
              <a:ext cx="155" cy="155"/>
            </a:xfrm>
            <a:prstGeom prst="ellipse">
              <a:avLst/>
            </a:prstGeom>
            <a:noFill/>
            <a:ln w="7938" cap="rnd">
              <a:solidFill>
                <a:srgbClr val="000000"/>
              </a:solidFill>
              <a:round/>
              <a:headEnd/>
              <a:tailEnd/>
            </a:ln>
          </p:spPr>
          <p:txBody>
            <a:bodyPr/>
            <a:lstStyle/>
            <a:p>
              <a:endParaRPr lang="en-US"/>
            </a:p>
          </p:txBody>
        </p:sp>
      </p:grpSp>
      <p:sp>
        <p:nvSpPr>
          <p:cNvPr id="10253" name="Rectangle 187"/>
          <p:cNvSpPr>
            <a:spLocks noChangeArrowheads="1"/>
          </p:cNvSpPr>
          <p:nvPr/>
        </p:nvSpPr>
        <p:spPr bwMode="auto">
          <a:xfrm>
            <a:off x="6396038" y="4256088"/>
            <a:ext cx="69850" cy="152400"/>
          </a:xfrm>
          <a:prstGeom prst="rect">
            <a:avLst/>
          </a:prstGeom>
          <a:noFill/>
          <a:ln w="9525">
            <a:noFill/>
            <a:miter lim="800000"/>
            <a:headEnd/>
            <a:tailEnd/>
          </a:ln>
        </p:spPr>
        <p:txBody>
          <a:bodyPr wrap="none" lIns="0" tIns="0" rIns="0" bIns="0">
            <a:spAutoFit/>
          </a:bodyPr>
          <a:lstStyle/>
          <a:p>
            <a:r>
              <a:rPr lang="es-ES" sz="1000">
                <a:solidFill>
                  <a:srgbClr val="004E55"/>
                </a:solidFill>
              </a:rPr>
              <a:t>5</a:t>
            </a:r>
            <a:endParaRPr lang="es-ES"/>
          </a:p>
        </p:txBody>
      </p:sp>
      <p:grpSp>
        <p:nvGrpSpPr>
          <p:cNvPr id="10254" name="Group 190"/>
          <p:cNvGrpSpPr>
            <a:grpSpLocks/>
          </p:cNvGrpSpPr>
          <p:nvPr/>
        </p:nvGrpSpPr>
        <p:grpSpPr bwMode="auto">
          <a:xfrm>
            <a:off x="6523038" y="4738688"/>
            <a:ext cx="246062" cy="246062"/>
            <a:chOff x="4109" y="2985"/>
            <a:chExt cx="155" cy="155"/>
          </a:xfrm>
        </p:grpSpPr>
        <p:sp>
          <p:nvSpPr>
            <p:cNvPr id="10277" name="Oval 188"/>
            <p:cNvSpPr>
              <a:spLocks noChangeArrowheads="1"/>
            </p:cNvSpPr>
            <p:nvPr/>
          </p:nvSpPr>
          <p:spPr bwMode="auto">
            <a:xfrm>
              <a:off x="4109" y="2985"/>
              <a:ext cx="155" cy="155"/>
            </a:xfrm>
            <a:prstGeom prst="ellipse">
              <a:avLst/>
            </a:prstGeom>
            <a:solidFill>
              <a:srgbClr val="004E55"/>
            </a:solidFill>
            <a:ln w="0">
              <a:solidFill>
                <a:srgbClr val="000000"/>
              </a:solidFill>
              <a:round/>
              <a:headEnd/>
              <a:tailEnd/>
            </a:ln>
          </p:spPr>
          <p:txBody>
            <a:bodyPr/>
            <a:lstStyle/>
            <a:p>
              <a:endParaRPr lang="en-US"/>
            </a:p>
          </p:txBody>
        </p:sp>
        <p:sp>
          <p:nvSpPr>
            <p:cNvPr id="10278" name="Oval 189"/>
            <p:cNvSpPr>
              <a:spLocks noChangeArrowheads="1"/>
            </p:cNvSpPr>
            <p:nvPr/>
          </p:nvSpPr>
          <p:spPr bwMode="auto">
            <a:xfrm>
              <a:off x="4109" y="2985"/>
              <a:ext cx="155" cy="155"/>
            </a:xfrm>
            <a:prstGeom prst="ellipse">
              <a:avLst/>
            </a:prstGeom>
            <a:noFill/>
            <a:ln w="7938" cap="rnd">
              <a:solidFill>
                <a:srgbClr val="000000"/>
              </a:solidFill>
              <a:round/>
              <a:headEnd/>
              <a:tailEnd/>
            </a:ln>
          </p:spPr>
          <p:txBody>
            <a:bodyPr/>
            <a:lstStyle/>
            <a:p>
              <a:endParaRPr lang="en-US"/>
            </a:p>
          </p:txBody>
        </p:sp>
      </p:grpSp>
      <p:sp>
        <p:nvSpPr>
          <p:cNvPr id="10255" name="Rectangle 191"/>
          <p:cNvSpPr>
            <a:spLocks noChangeArrowheads="1"/>
          </p:cNvSpPr>
          <p:nvPr/>
        </p:nvSpPr>
        <p:spPr bwMode="auto">
          <a:xfrm>
            <a:off x="6610350" y="4789488"/>
            <a:ext cx="69850" cy="152400"/>
          </a:xfrm>
          <a:prstGeom prst="rect">
            <a:avLst/>
          </a:prstGeom>
          <a:noFill/>
          <a:ln w="9525">
            <a:noFill/>
            <a:miter lim="800000"/>
            <a:headEnd/>
            <a:tailEnd/>
          </a:ln>
        </p:spPr>
        <p:txBody>
          <a:bodyPr wrap="none" lIns="0" tIns="0" rIns="0" bIns="0">
            <a:spAutoFit/>
          </a:bodyPr>
          <a:lstStyle/>
          <a:p>
            <a:r>
              <a:rPr lang="es-ES" sz="1000">
                <a:solidFill>
                  <a:srgbClr val="FFFFFF"/>
                </a:solidFill>
              </a:rPr>
              <a:t>1</a:t>
            </a:r>
            <a:endParaRPr lang="es-ES"/>
          </a:p>
        </p:txBody>
      </p:sp>
      <p:grpSp>
        <p:nvGrpSpPr>
          <p:cNvPr id="10256" name="Group 194"/>
          <p:cNvGrpSpPr>
            <a:grpSpLocks/>
          </p:cNvGrpSpPr>
          <p:nvPr/>
        </p:nvGrpSpPr>
        <p:grpSpPr bwMode="auto">
          <a:xfrm>
            <a:off x="6686550" y="4300538"/>
            <a:ext cx="246063" cy="246062"/>
            <a:chOff x="4212" y="2709"/>
            <a:chExt cx="155" cy="155"/>
          </a:xfrm>
        </p:grpSpPr>
        <p:sp>
          <p:nvSpPr>
            <p:cNvPr id="10275" name="Oval 192"/>
            <p:cNvSpPr>
              <a:spLocks noChangeArrowheads="1"/>
            </p:cNvSpPr>
            <p:nvPr/>
          </p:nvSpPr>
          <p:spPr bwMode="auto">
            <a:xfrm>
              <a:off x="4212" y="2709"/>
              <a:ext cx="155" cy="155"/>
            </a:xfrm>
            <a:prstGeom prst="ellipse">
              <a:avLst/>
            </a:prstGeom>
            <a:solidFill>
              <a:srgbClr val="004E55"/>
            </a:solidFill>
            <a:ln w="0">
              <a:solidFill>
                <a:srgbClr val="000000"/>
              </a:solidFill>
              <a:round/>
              <a:headEnd/>
              <a:tailEnd/>
            </a:ln>
          </p:spPr>
          <p:txBody>
            <a:bodyPr/>
            <a:lstStyle/>
            <a:p>
              <a:endParaRPr lang="en-US"/>
            </a:p>
          </p:txBody>
        </p:sp>
        <p:sp>
          <p:nvSpPr>
            <p:cNvPr id="10276" name="Oval 193"/>
            <p:cNvSpPr>
              <a:spLocks noChangeArrowheads="1"/>
            </p:cNvSpPr>
            <p:nvPr/>
          </p:nvSpPr>
          <p:spPr bwMode="auto">
            <a:xfrm>
              <a:off x="4212" y="2709"/>
              <a:ext cx="155" cy="155"/>
            </a:xfrm>
            <a:prstGeom prst="ellipse">
              <a:avLst/>
            </a:prstGeom>
            <a:noFill/>
            <a:ln w="7938" cap="rnd">
              <a:solidFill>
                <a:srgbClr val="000000"/>
              </a:solidFill>
              <a:round/>
              <a:headEnd/>
              <a:tailEnd/>
            </a:ln>
          </p:spPr>
          <p:txBody>
            <a:bodyPr/>
            <a:lstStyle/>
            <a:p>
              <a:endParaRPr lang="en-US"/>
            </a:p>
          </p:txBody>
        </p:sp>
      </p:grpSp>
      <p:sp>
        <p:nvSpPr>
          <p:cNvPr id="10257" name="Rectangle 195"/>
          <p:cNvSpPr>
            <a:spLocks noChangeArrowheads="1"/>
          </p:cNvSpPr>
          <p:nvPr/>
        </p:nvSpPr>
        <p:spPr bwMode="auto">
          <a:xfrm>
            <a:off x="6772275" y="4349750"/>
            <a:ext cx="69850" cy="152400"/>
          </a:xfrm>
          <a:prstGeom prst="rect">
            <a:avLst/>
          </a:prstGeom>
          <a:noFill/>
          <a:ln w="9525">
            <a:noFill/>
            <a:miter lim="800000"/>
            <a:headEnd/>
            <a:tailEnd/>
          </a:ln>
        </p:spPr>
        <p:txBody>
          <a:bodyPr wrap="none" lIns="0" tIns="0" rIns="0" bIns="0">
            <a:spAutoFit/>
          </a:bodyPr>
          <a:lstStyle/>
          <a:p>
            <a:r>
              <a:rPr lang="es-ES" sz="1000">
                <a:solidFill>
                  <a:srgbClr val="FFFFFF"/>
                </a:solidFill>
              </a:rPr>
              <a:t>2</a:t>
            </a:r>
            <a:endParaRPr lang="es-ES"/>
          </a:p>
        </p:txBody>
      </p:sp>
      <p:grpSp>
        <p:nvGrpSpPr>
          <p:cNvPr id="10258" name="Group 198"/>
          <p:cNvGrpSpPr>
            <a:grpSpLocks/>
          </p:cNvGrpSpPr>
          <p:nvPr/>
        </p:nvGrpSpPr>
        <p:grpSpPr bwMode="auto">
          <a:xfrm>
            <a:off x="6484938" y="3813175"/>
            <a:ext cx="246062" cy="246063"/>
            <a:chOff x="4085" y="2402"/>
            <a:chExt cx="155" cy="155"/>
          </a:xfrm>
        </p:grpSpPr>
        <p:sp>
          <p:nvSpPr>
            <p:cNvPr id="10273" name="Oval 196"/>
            <p:cNvSpPr>
              <a:spLocks noChangeArrowheads="1"/>
            </p:cNvSpPr>
            <p:nvPr/>
          </p:nvSpPr>
          <p:spPr bwMode="auto">
            <a:xfrm>
              <a:off x="4085" y="2402"/>
              <a:ext cx="155" cy="155"/>
            </a:xfrm>
            <a:prstGeom prst="ellipse">
              <a:avLst/>
            </a:prstGeom>
            <a:solidFill>
              <a:srgbClr val="FFFFFF"/>
            </a:solidFill>
            <a:ln w="0">
              <a:solidFill>
                <a:srgbClr val="000000"/>
              </a:solidFill>
              <a:round/>
              <a:headEnd/>
              <a:tailEnd/>
            </a:ln>
          </p:spPr>
          <p:txBody>
            <a:bodyPr/>
            <a:lstStyle/>
            <a:p>
              <a:endParaRPr lang="en-US"/>
            </a:p>
          </p:txBody>
        </p:sp>
        <p:sp>
          <p:nvSpPr>
            <p:cNvPr id="10274" name="Oval 197"/>
            <p:cNvSpPr>
              <a:spLocks noChangeArrowheads="1"/>
            </p:cNvSpPr>
            <p:nvPr/>
          </p:nvSpPr>
          <p:spPr bwMode="auto">
            <a:xfrm>
              <a:off x="4085" y="2402"/>
              <a:ext cx="155" cy="155"/>
            </a:xfrm>
            <a:prstGeom prst="ellipse">
              <a:avLst/>
            </a:prstGeom>
            <a:noFill/>
            <a:ln w="7938" cap="rnd">
              <a:solidFill>
                <a:srgbClr val="000000"/>
              </a:solidFill>
              <a:round/>
              <a:headEnd/>
              <a:tailEnd/>
            </a:ln>
          </p:spPr>
          <p:txBody>
            <a:bodyPr/>
            <a:lstStyle/>
            <a:p>
              <a:endParaRPr lang="en-US"/>
            </a:p>
          </p:txBody>
        </p:sp>
      </p:grpSp>
      <p:sp>
        <p:nvSpPr>
          <p:cNvPr id="10259" name="Rectangle 199"/>
          <p:cNvSpPr>
            <a:spLocks noChangeArrowheads="1"/>
          </p:cNvSpPr>
          <p:nvPr/>
        </p:nvSpPr>
        <p:spPr bwMode="auto">
          <a:xfrm>
            <a:off x="6570663" y="3863975"/>
            <a:ext cx="69850" cy="152400"/>
          </a:xfrm>
          <a:prstGeom prst="rect">
            <a:avLst/>
          </a:prstGeom>
          <a:noFill/>
          <a:ln w="9525">
            <a:noFill/>
            <a:miter lim="800000"/>
            <a:headEnd/>
            <a:tailEnd/>
          </a:ln>
        </p:spPr>
        <p:txBody>
          <a:bodyPr wrap="none" lIns="0" tIns="0" rIns="0" bIns="0">
            <a:spAutoFit/>
          </a:bodyPr>
          <a:lstStyle/>
          <a:p>
            <a:r>
              <a:rPr lang="es-ES" sz="1000">
                <a:solidFill>
                  <a:srgbClr val="004E55"/>
                </a:solidFill>
              </a:rPr>
              <a:t>4</a:t>
            </a:r>
            <a:endParaRPr lang="es-ES"/>
          </a:p>
        </p:txBody>
      </p:sp>
      <p:grpSp>
        <p:nvGrpSpPr>
          <p:cNvPr id="10260" name="Group 214"/>
          <p:cNvGrpSpPr>
            <a:grpSpLocks/>
          </p:cNvGrpSpPr>
          <p:nvPr/>
        </p:nvGrpSpPr>
        <p:grpSpPr bwMode="auto">
          <a:xfrm>
            <a:off x="6122988" y="4710113"/>
            <a:ext cx="246062" cy="246062"/>
            <a:chOff x="3857" y="2967"/>
            <a:chExt cx="155" cy="155"/>
          </a:xfrm>
        </p:grpSpPr>
        <p:sp>
          <p:nvSpPr>
            <p:cNvPr id="10271" name="Oval 212"/>
            <p:cNvSpPr>
              <a:spLocks noChangeArrowheads="1"/>
            </p:cNvSpPr>
            <p:nvPr/>
          </p:nvSpPr>
          <p:spPr bwMode="auto">
            <a:xfrm>
              <a:off x="3857" y="2967"/>
              <a:ext cx="155" cy="155"/>
            </a:xfrm>
            <a:prstGeom prst="ellipse">
              <a:avLst/>
            </a:prstGeom>
            <a:solidFill>
              <a:srgbClr val="FFFFFF"/>
            </a:solidFill>
            <a:ln w="0">
              <a:solidFill>
                <a:srgbClr val="000000"/>
              </a:solidFill>
              <a:round/>
              <a:headEnd/>
              <a:tailEnd/>
            </a:ln>
          </p:spPr>
          <p:txBody>
            <a:bodyPr/>
            <a:lstStyle/>
            <a:p>
              <a:endParaRPr lang="en-US"/>
            </a:p>
          </p:txBody>
        </p:sp>
        <p:sp>
          <p:nvSpPr>
            <p:cNvPr id="10272" name="Oval 213"/>
            <p:cNvSpPr>
              <a:spLocks noChangeArrowheads="1"/>
            </p:cNvSpPr>
            <p:nvPr/>
          </p:nvSpPr>
          <p:spPr bwMode="auto">
            <a:xfrm>
              <a:off x="3857" y="2967"/>
              <a:ext cx="155" cy="155"/>
            </a:xfrm>
            <a:prstGeom prst="ellipse">
              <a:avLst/>
            </a:prstGeom>
            <a:noFill/>
            <a:ln w="7938" cap="rnd">
              <a:solidFill>
                <a:srgbClr val="000000"/>
              </a:solidFill>
              <a:round/>
              <a:headEnd/>
              <a:tailEnd/>
            </a:ln>
          </p:spPr>
          <p:txBody>
            <a:bodyPr/>
            <a:lstStyle/>
            <a:p>
              <a:endParaRPr lang="en-US"/>
            </a:p>
          </p:txBody>
        </p:sp>
      </p:grpSp>
      <p:sp>
        <p:nvSpPr>
          <p:cNvPr id="10261" name="Rectangle 215"/>
          <p:cNvSpPr>
            <a:spLocks noChangeArrowheads="1"/>
          </p:cNvSpPr>
          <p:nvPr/>
        </p:nvSpPr>
        <p:spPr bwMode="auto">
          <a:xfrm>
            <a:off x="6210300" y="4760913"/>
            <a:ext cx="69850" cy="152400"/>
          </a:xfrm>
          <a:prstGeom prst="rect">
            <a:avLst/>
          </a:prstGeom>
          <a:noFill/>
          <a:ln w="9525">
            <a:noFill/>
            <a:miter lim="800000"/>
            <a:headEnd/>
            <a:tailEnd/>
          </a:ln>
        </p:spPr>
        <p:txBody>
          <a:bodyPr wrap="none" lIns="0" tIns="0" rIns="0" bIns="0">
            <a:spAutoFit/>
          </a:bodyPr>
          <a:lstStyle/>
          <a:p>
            <a:r>
              <a:rPr lang="es-ES" sz="1000">
                <a:solidFill>
                  <a:srgbClr val="004E55"/>
                </a:solidFill>
              </a:rPr>
              <a:t>6</a:t>
            </a:r>
            <a:endParaRPr lang="es-ES"/>
          </a:p>
        </p:txBody>
      </p:sp>
      <p:pic>
        <p:nvPicPr>
          <p:cNvPr id="10262" name="Picture 221"/>
          <p:cNvPicPr>
            <a:picLocks noChangeAspect="1" noChangeArrowheads="1"/>
          </p:cNvPicPr>
          <p:nvPr/>
        </p:nvPicPr>
        <p:blipFill>
          <a:blip r:embed="rId2" cstate="print"/>
          <a:srcRect/>
          <a:stretch>
            <a:fillRect/>
          </a:stretch>
        </p:blipFill>
        <p:spPr bwMode="auto">
          <a:xfrm>
            <a:off x="5724525" y="3141663"/>
            <a:ext cx="1900238" cy="1835150"/>
          </a:xfrm>
          <a:prstGeom prst="rect">
            <a:avLst/>
          </a:prstGeom>
          <a:noFill/>
          <a:ln w="9525">
            <a:noFill/>
            <a:miter lim="800000"/>
            <a:headEnd/>
            <a:tailEnd/>
          </a:ln>
        </p:spPr>
      </p:pic>
      <p:grpSp>
        <p:nvGrpSpPr>
          <p:cNvPr id="10263" name="Group 224"/>
          <p:cNvGrpSpPr>
            <a:grpSpLocks/>
          </p:cNvGrpSpPr>
          <p:nvPr/>
        </p:nvGrpSpPr>
        <p:grpSpPr bwMode="auto">
          <a:xfrm>
            <a:off x="5067300" y="4589463"/>
            <a:ext cx="1838325" cy="1327150"/>
            <a:chOff x="3192" y="2891"/>
            <a:chExt cx="1158" cy="836"/>
          </a:xfrm>
        </p:grpSpPr>
        <p:sp>
          <p:nvSpPr>
            <p:cNvPr id="10269" name="Freeform 222"/>
            <p:cNvSpPr>
              <a:spLocks/>
            </p:cNvSpPr>
            <p:nvPr/>
          </p:nvSpPr>
          <p:spPr bwMode="auto">
            <a:xfrm>
              <a:off x="3192" y="2891"/>
              <a:ext cx="1158" cy="836"/>
            </a:xfrm>
            <a:custGeom>
              <a:avLst/>
              <a:gdLst>
                <a:gd name="T0" fmla="*/ 11641 w 11950"/>
                <a:gd name="T1" fmla="*/ 2020 h 8625"/>
                <a:gd name="T2" fmla="*/ 10716 w 11950"/>
                <a:gd name="T3" fmla="*/ 2259 h 8625"/>
                <a:gd name="T4" fmla="*/ 9521 w 11950"/>
                <a:gd name="T5" fmla="*/ 1746 h 8625"/>
                <a:gd name="T6" fmla="*/ 8480 w 11950"/>
                <a:gd name="T7" fmla="*/ 1575 h 8625"/>
                <a:gd name="T8" fmla="*/ 7440 w 11950"/>
                <a:gd name="T9" fmla="*/ 1164 h 8625"/>
                <a:gd name="T10" fmla="*/ 6630 w 11950"/>
                <a:gd name="T11" fmla="*/ 924 h 8625"/>
                <a:gd name="T12" fmla="*/ 6283 w 11950"/>
                <a:gd name="T13" fmla="*/ 890 h 8625"/>
                <a:gd name="T14" fmla="*/ 5782 w 11950"/>
                <a:gd name="T15" fmla="*/ 787 h 8625"/>
                <a:gd name="T16" fmla="*/ 5358 w 11950"/>
                <a:gd name="T17" fmla="*/ 617 h 8625"/>
                <a:gd name="T18" fmla="*/ 4972 w 11950"/>
                <a:gd name="T19" fmla="*/ 685 h 8625"/>
                <a:gd name="T20" fmla="*/ 3623 w 11950"/>
                <a:gd name="T21" fmla="*/ 445 h 8625"/>
                <a:gd name="T22" fmla="*/ 2775 w 11950"/>
                <a:gd name="T23" fmla="*/ 308 h 8625"/>
                <a:gd name="T24" fmla="*/ 1850 w 11950"/>
                <a:gd name="T25" fmla="*/ 172 h 8625"/>
                <a:gd name="T26" fmla="*/ 1426 w 11950"/>
                <a:gd name="T27" fmla="*/ 0 h 8625"/>
                <a:gd name="T28" fmla="*/ 732 w 11950"/>
                <a:gd name="T29" fmla="*/ 377 h 8625"/>
                <a:gd name="T30" fmla="*/ 154 w 11950"/>
                <a:gd name="T31" fmla="*/ 514 h 8625"/>
                <a:gd name="T32" fmla="*/ 192 w 11950"/>
                <a:gd name="T33" fmla="*/ 993 h 8625"/>
                <a:gd name="T34" fmla="*/ 270 w 11950"/>
                <a:gd name="T35" fmla="*/ 1301 h 8625"/>
                <a:gd name="T36" fmla="*/ 270 w 11950"/>
                <a:gd name="T37" fmla="*/ 1575 h 8625"/>
                <a:gd name="T38" fmla="*/ 617 w 11950"/>
                <a:gd name="T39" fmla="*/ 1643 h 8625"/>
                <a:gd name="T40" fmla="*/ 963 w 11950"/>
                <a:gd name="T41" fmla="*/ 1712 h 8625"/>
                <a:gd name="T42" fmla="*/ 886 w 11950"/>
                <a:gd name="T43" fmla="*/ 1951 h 8625"/>
                <a:gd name="T44" fmla="*/ 1310 w 11950"/>
                <a:gd name="T45" fmla="*/ 1951 h 8625"/>
                <a:gd name="T46" fmla="*/ 1735 w 11950"/>
                <a:gd name="T47" fmla="*/ 2054 h 8625"/>
                <a:gd name="T48" fmla="*/ 1966 w 11950"/>
                <a:gd name="T49" fmla="*/ 1951 h 8625"/>
                <a:gd name="T50" fmla="*/ 2428 w 11950"/>
                <a:gd name="T51" fmla="*/ 2157 h 8625"/>
                <a:gd name="T52" fmla="*/ 2775 w 11950"/>
                <a:gd name="T53" fmla="*/ 2533 h 8625"/>
                <a:gd name="T54" fmla="*/ 2004 w 11950"/>
                <a:gd name="T55" fmla="*/ 3013 h 8625"/>
                <a:gd name="T56" fmla="*/ 1850 w 11950"/>
                <a:gd name="T57" fmla="*/ 3834 h 8625"/>
                <a:gd name="T58" fmla="*/ 1773 w 11950"/>
                <a:gd name="T59" fmla="*/ 4039 h 8625"/>
                <a:gd name="T60" fmla="*/ 1349 w 11950"/>
                <a:gd name="T61" fmla="*/ 4895 h 8625"/>
                <a:gd name="T62" fmla="*/ 1387 w 11950"/>
                <a:gd name="T63" fmla="*/ 5374 h 8625"/>
                <a:gd name="T64" fmla="*/ 1349 w 11950"/>
                <a:gd name="T65" fmla="*/ 6024 h 8625"/>
                <a:gd name="T66" fmla="*/ 925 w 11950"/>
                <a:gd name="T67" fmla="*/ 6538 h 8625"/>
                <a:gd name="T68" fmla="*/ 1156 w 11950"/>
                <a:gd name="T69" fmla="*/ 7222 h 8625"/>
                <a:gd name="T70" fmla="*/ 1696 w 11950"/>
                <a:gd name="T71" fmla="*/ 7633 h 8625"/>
                <a:gd name="T72" fmla="*/ 1888 w 11950"/>
                <a:gd name="T73" fmla="*/ 8043 h 8625"/>
                <a:gd name="T74" fmla="*/ 2158 w 11950"/>
                <a:gd name="T75" fmla="*/ 8454 h 8625"/>
                <a:gd name="T76" fmla="*/ 2698 w 11950"/>
                <a:gd name="T77" fmla="*/ 8420 h 8625"/>
                <a:gd name="T78" fmla="*/ 3122 w 11950"/>
                <a:gd name="T79" fmla="*/ 8181 h 8625"/>
                <a:gd name="T80" fmla="*/ 3816 w 11950"/>
                <a:gd name="T81" fmla="*/ 8009 h 8625"/>
                <a:gd name="T82" fmla="*/ 4664 w 11950"/>
                <a:gd name="T83" fmla="*/ 8078 h 8625"/>
                <a:gd name="T84" fmla="*/ 5512 w 11950"/>
                <a:gd name="T85" fmla="*/ 8181 h 8625"/>
                <a:gd name="T86" fmla="*/ 6013 w 11950"/>
                <a:gd name="T87" fmla="*/ 8078 h 8625"/>
                <a:gd name="T88" fmla="*/ 6398 w 11950"/>
                <a:gd name="T89" fmla="*/ 7907 h 8625"/>
                <a:gd name="T90" fmla="*/ 6668 w 11950"/>
                <a:gd name="T91" fmla="*/ 7428 h 8625"/>
                <a:gd name="T92" fmla="*/ 7054 w 11950"/>
                <a:gd name="T93" fmla="*/ 7291 h 8625"/>
                <a:gd name="T94" fmla="*/ 7787 w 11950"/>
                <a:gd name="T95" fmla="*/ 7222 h 8625"/>
                <a:gd name="T96" fmla="*/ 7863 w 11950"/>
                <a:gd name="T97" fmla="*/ 6914 h 8625"/>
                <a:gd name="T98" fmla="*/ 7941 w 11950"/>
                <a:gd name="T99" fmla="*/ 6469 h 8625"/>
                <a:gd name="T100" fmla="*/ 8519 w 11950"/>
                <a:gd name="T101" fmla="*/ 6195 h 8625"/>
                <a:gd name="T102" fmla="*/ 8442 w 11950"/>
                <a:gd name="T103" fmla="*/ 5922 h 8625"/>
                <a:gd name="T104" fmla="*/ 8210 w 11950"/>
                <a:gd name="T105" fmla="*/ 5511 h 8625"/>
                <a:gd name="T106" fmla="*/ 8365 w 11950"/>
                <a:gd name="T107" fmla="*/ 5032 h 8625"/>
                <a:gd name="T108" fmla="*/ 8788 w 11950"/>
                <a:gd name="T109" fmla="*/ 4450 h 8625"/>
                <a:gd name="T110" fmla="*/ 9174 w 11950"/>
                <a:gd name="T111" fmla="*/ 4039 h 8625"/>
                <a:gd name="T112" fmla="*/ 9483 w 11950"/>
                <a:gd name="T113" fmla="*/ 3868 h 8625"/>
                <a:gd name="T114" fmla="*/ 9598 w 11950"/>
                <a:gd name="T115" fmla="*/ 3526 h 8625"/>
                <a:gd name="T116" fmla="*/ 10022 w 11950"/>
                <a:gd name="T117" fmla="*/ 3389 h 8625"/>
                <a:gd name="T118" fmla="*/ 10909 w 11950"/>
                <a:gd name="T119" fmla="*/ 3115 h 8625"/>
                <a:gd name="T120" fmla="*/ 11487 w 11950"/>
                <a:gd name="T121" fmla="*/ 2841 h 8625"/>
                <a:gd name="T122" fmla="*/ 11757 w 11950"/>
                <a:gd name="T123" fmla="*/ 2259 h 862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1950"/>
                <a:gd name="T187" fmla="*/ 0 h 8625"/>
                <a:gd name="T188" fmla="*/ 11950 w 11950"/>
                <a:gd name="T189" fmla="*/ 8625 h 862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1950" h="8625">
                  <a:moveTo>
                    <a:pt x="11911" y="2157"/>
                  </a:moveTo>
                  <a:cubicBezTo>
                    <a:pt x="11834" y="2122"/>
                    <a:pt x="11834" y="2122"/>
                    <a:pt x="11834" y="2122"/>
                  </a:cubicBezTo>
                  <a:cubicBezTo>
                    <a:pt x="11795" y="2122"/>
                    <a:pt x="11795" y="2122"/>
                    <a:pt x="11795" y="2122"/>
                  </a:cubicBezTo>
                  <a:cubicBezTo>
                    <a:pt x="11718" y="2088"/>
                    <a:pt x="11718" y="2088"/>
                    <a:pt x="11718" y="2088"/>
                  </a:cubicBezTo>
                  <a:cubicBezTo>
                    <a:pt x="11680" y="2020"/>
                    <a:pt x="11680" y="2020"/>
                    <a:pt x="11680" y="2020"/>
                  </a:cubicBezTo>
                  <a:cubicBezTo>
                    <a:pt x="11680" y="2020"/>
                    <a:pt x="11680" y="2020"/>
                    <a:pt x="11680" y="2020"/>
                  </a:cubicBezTo>
                  <a:cubicBezTo>
                    <a:pt x="11641" y="2020"/>
                    <a:pt x="11641" y="2020"/>
                    <a:pt x="11641" y="2020"/>
                  </a:cubicBezTo>
                  <a:cubicBezTo>
                    <a:pt x="11641" y="2020"/>
                    <a:pt x="11641" y="2020"/>
                    <a:pt x="11641" y="2020"/>
                  </a:cubicBezTo>
                  <a:cubicBezTo>
                    <a:pt x="11641" y="2020"/>
                    <a:pt x="11526" y="2122"/>
                    <a:pt x="11448" y="2122"/>
                  </a:cubicBezTo>
                  <a:cubicBezTo>
                    <a:pt x="11333" y="2157"/>
                    <a:pt x="11333" y="2191"/>
                    <a:pt x="11256" y="2225"/>
                  </a:cubicBezTo>
                  <a:cubicBezTo>
                    <a:pt x="11256" y="2225"/>
                    <a:pt x="11178" y="2225"/>
                    <a:pt x="11178" y="2225"/>
                  </a:cubicBezTo>
                  <a:cubicBezTo>
                    <a:pt x="11102" y="2191"/>
                    <a:pt x="11063" y="2191"/>
                    <a:pt x="11025" y="2122"/>
                  </a:cubicBezTo>
                  <a:cubicBezTo>
                    <a:pt x="10986" y="2157"/>
                    <a:pt x="10909" y="2157"/>
                    <a:pt x="10832" y="2157"/>
                  </a:cubicBezTo>
                  <a:cubicBezTo>
                    <a:pt x="10793" y="2225"/>
                    <a:pt x="10793" y="2225"/>
                    <a:pt x="10716" y="2259"/>
                  </a:cubicBezTo>
                  <a:cubicBezTo>
                    <a:pt x="10716" y="2191"/>
                    <a:pt x="10716" y="2191"/>
                    <a:pt x="10639" y="2157"/>
                  </a:cubicBezTo>
                  <a:cubicBezTo>
                    <a:pt x="10639" y="2157"/>
                    <a:pt x="10562" y="2088"/>
                    <a:pt x="10485" y="2122"/>
                  </a:cubicBezTo>
                  <a:cubicBezTo>
                    <a:pt x="10485" y="2054"/>
                    <a:pt x="10485" y="1986"/>
                    <a:pt x="10446" y="1951"/>
                  </a:cubicBezTo>
                  <a:cubicBezTo>
                    <a:pt x="10369" y="1883"/>
                    <a:pt x="10292" y="1917"/>
                    <a:pt x="10177" y="1986"/>
                  </a:cubicBezTo>
                  <a:cubicBezTo>
                    <a:pt x="10177" y="1986"/>
                    <a:pt x="10138" y="1986"/>
                    <a:pt x="10061" y="2020"/>
                  </a:cubicBezTo>
                  <a:cubicBezTo>
                    <a:pt x="9907" y="1986"/>
                    <a:pt x="10022" y="1848"/>
                    <a:pt x="9868" y="1814"/>
                  </a:cubicBezTo>
                  <a:cubicBezTo>
                    <a:pt x="9791" y="1712"/>
                    <a:pt x="9521" y="1746"/>
                    <a:pt x="9521" y="1746"/>
                  </a:cubicBezTo>
                  <a:cubicBezTo>
                    <a:pt x="9444" y="1643"/>
                    <a:pt x="9367" y="1712"/>
                    <a:pt x="9251" y="1746"/>
                  </a:cubicBezTo>
                  <a:cubicBezTo>
                    <a:pt x="9251" y="1746"/>
                    <a:pt x="9251" y="1746"/>
                    <a:pt x="9251" y="1746"/>
                  </a:cubicBezTo>
                  <a:cubicBezTo>
                    <a:pt x="9213" y="1814"/>
                    <a:pt x="9213" y="1814"/>
                    <a:pt x="9213" y="1814"/>
                  </a:cubicBezTo>
                  <a:cubicBezTo>
                    <a:pt x="9174" y="1746"/>
                    <a:pt x="9136" y="1746"/>
                    <a:pt x="9136" y="1746"/>
                  </a:cubicBezTo>
                  <a:cubicBezTo>
                    <a:pt x="8982" y="1712"/>
                    <a:pt x="8905" y="1746"/>
                    <a:pt x="8788" y="1746"/>
                  </a:cubicBezTo>
                  <a:cubicBezTo>
                    <a:pt x="8712" y="1780"/>
                    <a:pt x="8788" y="1712"/>
                    <a:pt x="8712" y="1643"/>
                  </a:cubicBezTo>
                  <a:cubicBezTo>
                    <a:pt x="8635" y="1677"/>
                    <a:pt x="8557" y="1609"/>
                    <a:pt x="8480" y="1575"/>
                  </a:cubicBezTo>
                  <a:cubicBezTo>
                    <a:pt x="8403" y="1541"/>
                    <a:pt x="8288" y="1609"/>
                    <a:pt x="8288" y="1609"/>
                  </a:cubicBezTo>
                  <a:cubicBezTo>
                    <a:pt x="8210" y="1609"/>
                    <a:pt x="8210" y="1609"/>
                    <a:pt x="8133" y="1575"/>
                  </a:cubicBezTo>
                  <a:cubicBezTo>
                    <a:pt x="8056" y="1575"/>
                    <a:pt x="8056" y="1541"/>
                    <a:pt x="7979" y="1472"/>
                  </a:cubicBezTo>
                  <a:cubicBezTo>
                    <a:pt x="7979" y="1472"/>
                    <a:pt x="7902" y="1438"/>
                    <a:pt x="7825" y="1369"/>
                  </a:cubicBezTo>
                  <a:cubicBezTo>
                    <a:pt x="7671" y="1301"/>
                    <a:pt x="7710" y="1403"/>
                    <a:pt x="7593" y="1369"/>
                  </a:cubicBezTo>
                  <a:cubicBezTo>
                    <a:pt x="7517" y="1301"/>
                    <a:pt x="7478" y="1335"/>
                    <a:pt x="7440" y="1267"/>
                  </a:cubicBezTo>
                  <a:cubicBezTo>
                    <a:pt x="7440" y="1267"/>
                    <a:pt x="7362" y="1232"/>
                    <a:pt x="7440" y="1164"/>
                  </a:cubicBezTo>
                  <a:cubicBezTo>
                    <a:pt x="7517" y="1027"/>
                    <a:pt x="7208" y="1027"/>
                    <a:pt x="7208" y="1027"/>
                  </a:cubicBezTo>
                  <a:cubicBezTo>
                    <a:pt x="7170" y="959"/>
                    <a:pt x="7170" y="890"/>
                    <a:pt x="7170" y="890"/>
                  </a:cubicBezTo>
                  <a:cubicBezTo>
                    <a:pt x="7170" y="890"/>
                    <a:pt x="7015" y="856"/>
                    <a:pt x="7015" y="856"/>
                  </a:cubicBezTo>
                  <a:cubicBezTo>
                    <a:pt x="6900" y="890"/>
                    <a:pt x="6900" y="890"/>
                    <a:pt x="6900" y="890"/>
                  </a:cubicBezTo>
                  <a:cubicBezTo>
                    <a:pt x="6823" y="890"/>
                    <a:pt x="6823" y="890"/>
                    <a:pt x="6823" y="890"/>
                  </a:cubicBezTo>
                  <a:cubicBezTo>
                    <a:pt x="6746" y="924"/>
                    <a:pt x="6746" y="924"/>
                    <a:pt x="6746" y="924"/>
                  </a:cubicBezTo>
                  <a:cubicBezTo>
                    <a:pt x="6630" y="924"/>
                    <a:pt x="6630" y="924"/>
                    <a:pt x="6630" y="924"/>
                  </a:cubicBezTo>
                  <a:cubicBezTo>
                    <a:pt x="6630" y="924"/>
                    <a:pt x="6630" y="924"/>
                    <a:pt x="6630" y="924"/>
                  </a:cubicBezTo>
                  <a:cubicBezTo>
                    <a:pt x="6515" y="959"/>
                    <a:pt x="6515" y="959"/>
                    <a:pt x="6515" y="959"/>
                  </a:cubicBezTo>
                  <a:cubicBezTo>
                    <a:pt x="6437" y="959"/>
                    <a:pt x="6437" y="959"/>
                    <a:pt x="6437" y="959"/>
                  </a:cubicBezTo>
                  <a:cubicBezTo>
                    <a:pt x="6360" y="924"/>
                    <a:pt x="6360" y="924"/>
                    <a:pt x="6360" y="924"/>
                  </a:cubicBezTo>
                  <a:cubicBezTo>
                    <a:pt x="6360" y="856"/>
                    <a:pt x="6360" y="856"/>
                    <a:pt x="6360" y="856"/>
                  </a:cubicBezTo>
                  <a:cubicBezTo>
                    <a:pt x="6283" y="890"/>
                    <a:pt x="6283" y="890"/>
                    <a:pt x="6283" y="890"/>
                  </a:cubicBezTo>
                  <a:cubicBezTo>
                    <a:pt x="6283" y="890"/>
                    <a:pt x="6283" y="890"/>
                    <a:pt x="6283" y="890"/>
                  </a:cubicBezTo>
                  <a:cubicBezTo>
                    <a:pt x="6206" y="787"/>
                    <a:pt x="6206" y="787"/>
                    <a:pt x="6206" y="787"/>
                  </a:cubicBezTo>
                  <a:cubicBezTo>
                    <a:pt x="6129" y="787"/>
                    <a:pt x="6129" y="787"/>
                    <a:pt x="6129" y="787"/>
                  </a:cubicBezTo>
                  <a:cubicBezTo>
                    <a:pt x="6052" y="787"/>
                    <a:pt x="6052" y="787"/>
                    <a:pt x="6052" y="787"/>
                  </a:cubicBezTo>
                  <a:cubicBezTo>
                    <a:pt x="6013" y="822"/>
                    <a:pt x="6013" y="822"/>
                    <a:pt x="6013" y="822"/>
                  </a:cubicBezTo>
                  <a:cubicBezTo>
                    <a:pt x="5936" y="753"/>
                    <a:pt x="5936" y="753"/>
                    <a:pt x="5936" y="753"/>
                  </a:cubicBezTo>
                  <a:cubicBezTo>
                    <a:pt x="5859" y="787"/>
                    <a:pt x="5859" y="787"/>
                    <a:pt x="5859" y="787"/>
                  </a:cubicBezTo>
                  <a:cubicBezTo>
                    <a:pt x="5782" y="787"/>
                    <a:pt x="5782" y="787"/>
                    <a:pt x="5782" y="787"/>
                  </a:cubicBezTo>
                  <a:cubicBezTo>
                    <a:pt x="5705" y="787"/>
                    <a:pt x="5705" y="787"/>
                    <a:pt x="5705" y="787"/>
                  </a:cubicBezTo>
                  <a:cubicBezTo>
                    <a:pt x="5628" y="753"/>
                    <a:pt x="5628" y="753"/>
                    <a:pt x="5628" y="753"/>
                  </a:cubicBezTo>
                  <a:cubicBezTo>
                    <a:pt x="5628" y="685"/>
                    <a:pt x="5628" y="685"/>
                    <a:pt x="5628" y="685"/>
                  </a:cubicBezTo>
                  <a:cubicBezTo>
                    <a:pt x="5628" y="651"/>
                    <a:pt x="5628" y="651"/>
                    <a:pt x="5628" y="651"/>
                  </a:cubicBezTo>
                  <a:cubicBezTo>
                    <a:pt x="5551" y="651"/>
                    <a:pt x="5551" y="651"/>
                    <a:pt x="5551" y="651"/>
                  </a:cubicBezTo>
                  <a:cubicBezTo>
                    <a:pt x="5473" y="617"/>
                    <a:pt x="5473" y="617"/>
                    <a:pt x="5473" y="617"/>
                  </a:cubicBezTo>
                  <a:cubicBezTo>
                    <a:pt x="5358" y="617"/>
                    <a:pt x="5358" y="617"/>
                    <a:pt x="5358" y="617"/>
                  </a:cubicBezTo>
                  <a:cubicBezTo>
                    <a:pt x="5358" y="685"/>
                    <a:pt x="5358" y="685"/>
                    <a:pt x="5358" y="685"/>
                  </a:cubicBezTo>
                  <a:cubicBezTo>
                    <a:pt x="5281" y="685"/>
                    <a:pt x="5281" y="685"/>
                    <a:pt x="5281" y="685"/>
                  </a:cubicBezTo>
                  <a:cubicBezTo>
                    <a:pt x="5281" y="651"/>
                    <a:pt x="5281" y="651"/>
                    <a:pt x="5281" y="651"/>
                  </a:cubicBezTo>
                  <a:cubicBezTo>
                    <a:pt x="5203" y="651"/>
                    <a:pt x="5203" y="651"/>
                    <a:pt x="5203" y="651"/>
                  </a:cubicBezTo>
                  <a:cubicBezTo>
                    <a:pt x="5203" y="582"/>
                    <a:pt x="5203" y="582"/>
                    <a:pt x="5203" y="582"/>
                  </a:cubicBezTo>
                  <a:cubicBezTo>
                    <a:pt x="5088" y="685"/>
                    <a:pt x="5088" y="685"/>
                    <a:pt x="5088" y="685"/>
                  </a:cubicBezTo>
                  <a:cubicBezTo>
                    <a:pt x="4972" y="685"/>
                    <a:pt x="4972" y="685"/>
                    <a:pt x="4972" y="685"/>
                  </a:cubicBezTo>
                  <a:cubicBezTo>
                    <a:pt x="4818" y="719"/>
                    <a:pt x="4818" y="719"/>
                    <a:pt x="4818" y="719"/>
                  </a:cubicBezTo>
                  <a:cubicBezTo>
                    <a:pt x="4548" y="719"/>
                    <a:pt x="4548" y="719"/>
                    <a:pt x="4548" y="719"/>
                  </a:cubicBezTo>
                  <a:cubicBezTo>
                    <a:pt x="4317" y="617"/>
                    <a:pt x="4317" y="617"/>
                    <a:pt x="4317" y="617"/>
                  </a:cubicBezTo>
                  <a:cubicBezTo>
                    <a:pt x="4125" y="548"/>
                    <a:pt x="4125" y="548"/>
                    <a:pt x="4125" y="548"/>
                  </a:cubicBezTo>
                  <a:cubicBezTo>
                    <a:pt x="4047" y="548"/>
                    <a:pt x="4047" y="548"/>
                    <a:pt x="4047" y="548"/>
                  </a:cubicBezTo>
                  <a:cubicBezTo>
                    <a:pt x="3739" y="480"/>
                    <a:pt x="3739" y="480"/>
                    <a:pt x="3739" y="480"/>
                  </a:cubicBezTo>
                  <a:cubicBezTo>
                    <a:pt x="3623" y="445"/>
                    <a:pt x="3623" y="445"/>
                    <a:pt x="3623" y="445"/>
                  </a:cubicBezTo>
                  <a:cubicBezTo>
                    <a:pt x="3508" y="342"/>
                    <a:pt x="3508" y="342"/>
                    <a:pt x="3508" y="342"/>
                  </a:cubicBezTo>
                  <a:cubicBezTo>
                    <a:pt x="3430" y="308"/>
                    <a:pt x="3430" y="308"/>
                    <a:pt x="3430" y="308"/>
                  </a:cubicBezTo>
                  <a:cubicBezTo>
                    <a:pt x="3315" y="377"/>
                    <a:pt x="3315" y="377"/>
                    <a:pt x="3315" y="377"/>
                  </a:cubicBezTo>
                  <a:cubicBezTo>
                    <a:pt x="3122" y="342"/>
                    <a:pt x="3122" y="342"/>
                    <a:pt x="3122" y="342"/>
                  </a:cubicBezTo>
                  <a:cubicBezTo>
                    <a:pt x="3045" y="308"/>
                    <a:pt x="3045" y="308"/>
                    <a:pt x="3045" y="308"/>
                  </a:cubicBezTo>
                  <a:cubicBezTo>
                    <a:pt x="2891" y="274"/>
                    <a:pt x="2891" y="274"/>
                    <a:pt x="2891" y="274"/>
                  </a:cubicBezTo>
                  <a:cubicBezTo>
                    <a:pt x="2775" y="308"/>
                    <a:pt x="2775" y="308"/>
                    <a:pt x="2775" y="308"/>
                  </a:cubicBezTo>
                  <a:cubicBezTo>
                    <a:pt x="2621" y="308"/>
                    <a:pt x="2621" y="308"/>
                    <a:pt x="2621" y="308"/>
                  </a:cubicBezTo>
                  <a:cubicBezTo>
                    <a:pt x="2505" y="274"/>
                    <a:pt x="2505" y="274"/>
                    <a:pt x="2505" y="274"/>
                  </a:cubicBezTo>
                  <a:cubicBezTo>
                    <a:pt x="2351" y="308"/>
                    <a:pt x="2351" y="308"/>
                    <a:pt x="2351" y="308"/>
                  </a:cubicBezTo>
                  <a:cubicBezTo>
                    <a:pt x="2235" y="274"/>
                    <a:pt x="2235" y="274"/>
                    <a:pt x="2235" y="274"/>
                  </a:cubicBezTo>
                  <a:cubicBezTo>
                    <a:pt x="2004" y="308"/>
                    <a:pt x="2004" y="308"/>
                    <a:pt x="2004" y="308"/>
                  </a:cubicBezTo>
                  <a:cubicBezTo>
                    <a:pt x="1850" y="206"/>
                    <a:pt x="1850" y="206"/>
                    <a:pt x="1850" y="206"/>
                  </a:cubicBezTo>
                  <a:cubicBezTo>
                    <a:pt x="1850" y="172"/>
                    <a:pt x="1850" y="172"/>
                    <a:pt x="1850" y="172"/>
                  </a:cubicBezTo>
                  <a:cubicBezTo>
                    <a:pt x="1773" y="103"/>
                    <a:pt x="1773" y="103"/>
                    <a:pt x="1773" y="103"/>
                  </a:cubicBezTo>
                  <a:cubicBezTo>
                    <a:pt x="1696" y="137"/>
                    <a:pt x="1696" y="137"/>
                    <a:pt x="1696" y="137"/>
                  </a:cubicBezTo>
                  <a:cubicBezTo>
                    <a:pt x="1618" y="69"/>
                    <a:pt x="1618" y="69"/>
                    <a:pt x="1618" y="69"/>
                  </a:cubicBezTo>
                  <a:cubicBezTo>
                    <a:pt x="1618" y="35"/>
                    <a:pt x="1618" y="35"/>
                    <a:pt x="1618" y="35"/>
                  </a:cubicBezTo>
                  <a:cubicBezTo>
                    <a:pt x="1426" y="103"/>
                    <a:pt x="1426" y="103"/>
                    <a:pt x="1426" y="103"/>
                  </a:cubicBezTo>
                  <a:cubicBezTo>
                    <a:pt x="1426" y="69"/>
                    <a:pt x="1426" y="69"/>
                    <a:pt x="1426" y="69"/>
                  </a:cubicBezTo>
                  <a:cubicBezTo>
                    <a:pt x="1426" y="0"/>
                    <a:pt x="1426" y="0"/>
                    <a:pt x="1426" y="0"/>
                  </a:cubicBezTo>
                  <a:cubicBezTo>
                    <a:pt x="1426" y="0"/>
                    <a:pt x="1426" y="0"/>
                    <a:pt x="1426" y="0"/>
                  </a:cubicBezTo>
                  <a:cubicBezTo>
                    <a:pt x="1156" y="103"/>
                    <a:pt x="1156" y="103"/>
                    <a:pt x="1156" y="103"/>
                  </a:cubicBezTo>
                  <a:cubicBezTo>
                    <a:pt x="963" y="206"/>
                    <a:pt x="963" y="206"/>
                    <a:pt x="963" y="206"/>
                  </a:cubicBezTo>
                  <a:cubicBezTo>
                    <a:pt x="1079" y="308"/>
                    <a:pt x="1079" y="308"/>
                    <a:pt x="1079" y="308"/>
                  </a:cubicBezTo>
                  <a:cubicBezTo>
                    <a:pt x="1002" y="377"/>
                    <a:pt x="1002" y="377"/>
                    <a:pt x="1002" y="377"/>
                  </a:cubicBezTo>
                  <a:cubicBezTo>
                    <a:pt x="886" y="342"/>
                    <a:pt x="886" y="342"/>
                    <a:pt x="886" y="342"/>
                  </a:cubicBezTo>
                  <a:cubicBezTo>
                    <a:pt x="732" y="377"/>
                    <a:pt x="732" y="377"/>
                    <a:pt x="732" y="377"/>
                  </a:cubicBezTo>
                  <a:cubicBezTo>
                    <a:pt x="732" y="377"/>
                    <a:pt x="732" y="377"/>
                    <a:pt x="732" y="377"/>
                  </a:cubicBezTo>
                  <a:cubicBezTo>
                    <a:pt x="617" y="377"/>
                    <a:pt x="617" y="377"/>
                    <a:pt x="617" y="377"/>
                  </a:cubicBezTo>
                  <a:cubicBezTo>
                    <a:pt x="617" y="377"/>
                    <a:pt x="617" y="377"/>
                    <a:pt x="617" y="377"/>
                  </a:cubicBezTo>
                  <a:cubicBezTo>
                    <a:pt x="540" y="342"/>
                    <a:pt x="540" y="342"/>
                    <a:pt x="540" y="342"/>
                  </a:cubicBezTo>
                  <a:cubicBezTo>
                    <a:pt x="423" y="377"/>
                    <a:pt x="423" y="377"/>
                    <a:pt x="423" y="377"/>
                  </a:cubicBezTo>
                  <a:cubicBezTo>
                    <a:pt x="231" y="445"/>
                    <a:pt x="231" y="445"/>
                    <a:pt x="231" y="445"/>
                  </a:cubicBezTo>
                  <a:cubicBezTo>
                    <a:pt x="154" y="514"/>
                    <a:pt x="154" y="514"/>
                    <a:pt x="154" y="514"/>
                  </a:cubicBezTo>
                  <a:cubicBezTo>
                    <a:pt x="154" y="514"/>
                    <a:pt x="154" y="514"/>
                    <a:pt x="154" y="514"/>
                  </a:cubicBezTo>
                  <a:cubicBezTo>
                    <a:pt x="77" y="651"/>
                    <a:pt x="77" y="651"/>
                    <a:pt x="77" y="651"/>
                  </a:cubicBezTo>
                  <a:cubicBezTo>
                    <a:pt x="0" y="719"/>
                    <a:pt x="0" y="719"/>
                    <a:pt x="0" y="719"/>
                  </a:cubicBezTo>
                  <a:cubicBezTo>
                    <a:pt x="154" y="753"/>
                    <a:pt x="154" y="753"/>
                    <a:pt x="154" y="753"/>
                  </a:cubicBezTo>
                  <a:cubicBezTo>
                    <a:pt x="192" y="890"/>
                    <a:pt x="192" y="890"/>
                    <a:pt x="192" y="890"/>
                  </a:cubicBezTo>
                  <a:cubicBezTo>
                    <a:pt x="270" y="924"/>
                    <a:pt x="270" y="924"/>
                    <a:pt x="270" y="924"/>
                  </a:cubicBezTo>
                  <a:cubicBezTo>
                    <a:pt x="192" y="993"/>
                    <a:pt x="192" y="993"/>
                    <a:pt x="192" y="993"/>
                  </a:cubicBezTo>
                  <a:cubicBezTo>
                    <a:pt x="154" y="1062"/>
                    <a:pt x="154" y="1062"/>
                    <a:pt x="154" y="1062"/>
                  </a:cubicBezTo>
                  <a:cubicBezTo>
                    <a:pt x="115" y="1130"/>
                    <a:pt x="115" y="1130"/>
                    <a:pt x="115" y="1130"/>
                  </a:cubicBezTo>
                  <a:cubicBezTo>
                    <a:pt x="192" y="1198"/>
                    <a:pt x="192" y="1198"/>
                    <a:pt x="192" y="1198"/>
                  </a:cubicBezTo>
                  <a:cubicBezTo>
                    <a:pt x="231" y="1130"/>
                    <a:pt x="231" y="1130"/>
                    <a:pt x="231" y="1130"/>
                  </a:cubicBezTo>
                  <a:cubicBezTo>
                    <a:pt x="308" y="1096"/>
                    <a:pt x="308" y="1096"/>
                    <a:pt x="308" y="1096"/>
                  </a:cubicBezTo>
                  <a:cubicBezTo>
                    <a:pt x="423" y="1062"/>
                    <a:pt x="423" y="1062"/>
                    <a:pt x="423" y="1062"/>
                  </a:cubicBezTo>
                  <a:cubicBezTo>
                    <a:pt x="270" y="1301"/>
                    <a:pt x="270" y="1301"/>
                    <a:pt x="270" y="1301"/>
                  </a:cubicBezTo>
                  <a:cubicBezTo>
                    <a:pt x="270" y="1335"/>
                    <a:pt x="270" y="1335"/>
                    <a:pt x="270" y="1335"/>
                  </a:cubicBezTo>
                  <a:cubicBezTo>
                    <a:pt x="385" y="1403"/>
                    <a:pt x="385" y="1403"/>
                    <a:pt x="385" y="1403"/>
                  </a:cubicBezTo>
                  <a:cubicBezTo>
                    <a:pt x="308" y="1403"/>
                    <a:pt x="308" y="1403"/>
                    <a:pt x="308" y="1403"/>
                  </a:cubicBezTo>
                  <a:cubicBezTo>
                    <a:pt x="308" y="1472"/>
                    <a:pt x="308" y="1472"/>
                    <a:pt x="308" y="1472"/>
                  </a:cubicBezTo>
                  <a:cubicBezTo>
                    <a:pt x="462" y="1507"/>
                    <a:pt x="462" y="1507"/>
                    <a:pt x="462" y="1507"/>
                  </a:cubicBezTo>
                  <a:cubicBezTo>
                    <a:pt x="347" y="1575"/>
                    <a:pt x="347" y="1575"/>
                    <a:pt x="347" y="1575"/>
                  </a:cubicBezTo>
                  <a:cubicBezTo>
                    <a:pt x="270" y="1575"/>
                    <a:pt x="270" y="1575"/>
                    <a:pt x="270" y="1575"/>
                  </a:cubicBezTo>
                  <a:cubicBezTo>
                    <a:pt x="231" y="1780"/>
                    <a:pt x="231" y="1780"/>
                    <a:pt x="231" y="1780"/>
                  </a:cubicBezTo>
                  <a:cubicBezTo>
                    <a:pt x="308" y="1746"/>
                    <a:pt x="308" y="1746"/>
                    <a:pt x="308" y="1746"/>
                  </a:cubicBezTo>
                  <a:cubicBezTo>
                    <a:pt x="385" y="1746"/>
                    <a:pt x="385" y="1746"/>
                    <a:pt x="385" y="1746"/>
                  </a:cubicBezTo>
                  <a:cubicBezTo>
                    <a:pt x="462" y="1746"/>
                    <a:pt x="462" y="1746"/>
                    <a:pt x="462" y="1746"/>
                  </a:cubicBezTo>
                  <a:cubicBezTo>
                    <a:pt x="501" y="1677"/>
                    <a:pt x="501" y="1677"/>
                    <a:pt x="501" y="1677"/>
                  </a:cubicBezTo>
                  <a:cubicBezTo>
                    <a:pt x="578" y="1643"/>
                    <a:pt x="578" y="1643"/>
                    <a:pt x="578" y="1643"/>
                  </a:cubicBezTo>
                  <a:cubicBezTo>
                    <a:pt x="617" y="1643"/>
                    <a:pt x="617" y="1643"/>
                    <a:pt x="617" y="1643"/>
                  </a:cubicBezTo>
                  <a:cubicBezTo>
                    <a:pt x="693" y="1643"/>
                    <a:pt x="693" y="1643"/>
                    <a:pt x="693" y="1643"/>
                  </a:cubicBezTo>
                  <a:cubicBezTo>
                    <a:pt x="771" y="1609"/>
                    <a:pt x="771" y="1609"/>
                    <a:pt x="771" y="1609"/>
                  </a:cubicBezTo>
                  <a:cubicBezTo>
                    <a:pt x="886" y="1609"/>
                    <a:pt x="886" y="1609"/>
                    <a:pt x="886" y="1609"/>
                  </a:cubicBezTo>
                  <a:cubicBezTo>
                    <a:pt x="886" y="1643"/>
                    <a:pt x="886" y="1643"/>
                    <a:pt x="886" y="1643"/>
                  </a:cubicBezTo>
                  <a:cubicBezTo>
                    <a:pt x="886" y="1643"/>
                    <a:pt x="886" y="1643"/>
                    <a:pt x="886" y="1643"/>
                  </a:cubicBezTo>
                  <a:cubicBezTo>
                    <a:pt x="925" y="1712"/>
                    <a:pt x="925" y="1712"/>
                    <a:pt x="925" y="1712"/>
                  </a:cubicBezTo>
                  <a:cubicBezTo>
                    <a:pt x="963" y="1712"/>
                    <a:pt x="963" y="1712"/>
                    <a:pt x="963" y="1712"/>
                  </a:cubicBezTo>
                  <a:cubicBezTo>
                    <a:pt x="1002" y="1746"/>
                    <a:pt x="1002" y="1746"/>
                    <a:pt x="1002" y="1746"/>
                  </a:cubicBezTo>
                  <a:cubicBezTo>
                    <a:pt x="1002" y="1746"/>
                    <a:pt x="1002" y="1746"/>
                    <a:pt x="1002" y="1746"/>
                  </a:cubicBezTo>
                  <a:cubicBezTo>
                    <a:pt x="925" y="1780"/>
                    <a:pt x="925" y="1780"/>
                    <a:pt x="925" y="1780"/>
                  </a:cubicBezTo>
                  <a:cubicBezTo>
                    <a:pt x="886" y="1848"/>
                    <a:pt x="886" y="1848"/>
                    <a:pt x="886" y="1848"/>
                  </a:cubicBezTo>
                  <a:cubicBezTo>
                    <a:pt x="809" y="1917"/>
                    <a:pt x="809" y="1917"/>
                    <a:pt x="809" y="1917"/>
                  </a:cubicBezTo>
                  <a:cubicBezTo>
                    <a:pt x="809" y="1917"/>
                    <a:pt x="809" y="1917"/>
                    <a:pt x="809" y="1917"/>
                  </a:cubicBezTo>
                  <a:cubicBezTo>
                    <a:pt x="886" y="1951"/>
                    <a:pt x="886" y="1951"/>
                    <a:pt x="886" y="1951"/>
                  </a:cubicBezTo>
                  <a:cubicBezTo>
                    <a:pt x="886" y="1951"/>
                    <a:pt x="886" y="1951"/>
                    <a:pt x="886" y="1951"/>
                  </a:cubicBezTo>
                  <a:cubicBezTo>
                    <a:pt x="1040" y="1917"/>
                    <a:pt x="1040" y="1917"/>
                    <a:pt x="1040" y="1917"/>
                  </a:cubicBezTo>
                  <a:cubicBezTo>
                    <a:pt x="1040" y="1986"/>
                    <a:pt x="1040" y="1986"/>
                    <a:pt x="1040" y="1986"/>
                  </a:cubicBezTo>
                  <a:cubicBezTo>
                    <a:pt x="1156" y="1917"/>
                    <a:pt x="1156" y="1917"/>
                    <a:pt x="1156" y="1917"/>
                  </a:cubicBezTo>
                  <a:cubicBezTo>
                    <a:pt x="1233" y="1951"/>
                    <a:pt x="1233" y="1951"/>
                    <a:pt x="1233" y="1951"/>
                  </a:cubicBezTo>
                  <a:cubicBezTo>
                    <a:pt x="1233" y="1951"/>
                    <a:pt x="1233" y="1951"/>
                    <a:pt x="1233" y="1951"/>
                  </a:cubicBezTo>
                  <a:cubicBezTo>
                    <a:pt x="1310" y="1951"/>
                    <a:pt x="1310" y="1951"/>
                    <a:pt x="1310" y="1951"/>
                  </a:cubicBezTo>
                  <a:cubicBezTo>
                    <a:pt x="1387" y="1986"/>
                    <a:pt x="1387" y="1986"/>
                    <a:pt x="1387" y="1986"/>
                  </a:cubicBezTo>
                  <a:cubicBezTo>
                    <a:pt x="1387" y="2054"/>
                    <a:pt x="1387" y="2054"/>
                    <a:pt x="1387" y="2054"/>
                  </a:cubicBezTo>
                  <a:cubicBezTo>
                    <a:pt x="1465" y="2054"/>
                    <a:pt x="1465" y="2054"/>
                    <a:pt x="1465" y="2054"/>
                  </a:cubicBezTo>
                  <a:cubicBezTo>
                    <a:pt x="1580" y="2020"/>
                    <a:pt x="1580" y="2020"/>
                    <a:pt x="1580" y="2020"/>
                  </a:cubicBezTo>
                  <a:cubicBezTo>
                    <a:pt x="1657" y="2054"/>
                    <a:pt x="1657" y="2054"/>
                    <a:pt x="1657" y="2054"/>
                  </a:cubicBezTo>
                  <a:cubicBezTo>
                    <a:pt x="1735" y="2054"/>
                    <a:pt x="1735" y="2054"/>
                    <a:pt x="1735" y="2054"/>
                  </a:cubicBezTo>
                  <a:cubicBezTo>
                    <a:pt x="1735" y="2054"/>
                    <a:pt x="1735" y="2054"/>
                    <a:pt x="1735" y="2054"/>
                  </a:cubicBezTo>
                  <a:cubicBezTo>
                    <a:pt x="1812" y="2054"/>
                    <a:pt x="1812" y="2054"/>
                    <a:pt x="1812" y="2054"/>
                  </a:cubicBezTo>
                  <a:cubicBezTo>
                    <a:pt x="1812" y="2054"/>
                    <a:pt x="1812" y="2054"/>
                    <a:pt x="1812" y="2054"/>
                  </a:cubicBezTo>
                  <a:cubicBezTo>
                    <a:pt x="1812" y="2054"/>
                    <a:pt x="1812" y="2054"/>
                    <a:pt x="1812" y="2054"/>
                  </a:cubicBezTo>
                  <a:cubicBezTo>
                    <a:pt x="1850" y="1951"/>
                    <a:pt x="1850" y="1951"/>
                    <a:pt x="1850" y="1951"/>
                  </a:cubicBezTo>
                  <a:cubicBezTo>
                    <a:pt x="1888" y="1883"/>
                    <a:pt x="1888" y="1883"/>
                    <a:pt x="1888" y="1883"/>
                  </a:cubicBezTo>
                  <a:cubicBezTo>
                    <a:pt x="1966" y="1951"/>
                    <a:pt x="1966" y="1951"/>
                    <a:pt x="1966" y="1951"/>
                  </a:cubicBezTo>
                  <a:cubicBezTo>
                    <a:pt x="1966" y="1951"/>
                    <a:pt x="1966" y="1951"/>
                    <a:pt x="1966" y="1951"/>
                  </a:cubicBezTo>
                  <a:cubicBezTo>
                    <a:pt x="1966" y="1951"/>
                    <a:pt x="1966" y="1951"/>
                    <a:pt x="1966" y="1951"/>
                  </a:cubicBezTo>
                  <a:cubicBezTo>
                    <a:pt x="2043" y="1986"/>
                    <a:pt x="2043" y="1986"/>
                    <a:pt x="2043" y="1986"/>
                  </a:cubicBezTo>
                  <a:cubicBezTo>
                    <a:pt x="2081" y="2054"/>
                    <a:pt x="2081" y="2054"/>
                    <a:pt x="2081" y="2054"/>
                  </a:cubicBezTo>
                  <a:cubicBezTo>
                    <a:pt x="2158" y="2054"/>
                    <a:pt x="2158" y="2054"/>
                    <a:pt x="2158" y="2054"/>
                  </a:cubicBezTo>
                  <a:cubicBezTo>
                    <a:pt x="2274" y="1951"/>
                    <a:pt x="2274" y="1951"/>
                    <a:pt x="2274" y="1951"/>
                  </a:cubicBezTo>
                  <a:cubicBezTo>
                    <a:pt x="2428" y="2122"/>
                    <a:pt x="2428" y="2122"/>
                    <a:pt x="2428" y="2122"/>
                  </a:cubicBezTo>
                  <a:cubicBezTo>
                    <a:pt x="2428" y="2157"/>
                    <a:pt x="2428" y="2157"/>
                    <a:pt x="2428" y="2157"/>
                  </a:cubicBezTo>
                  <a:cubicBezTo>
                    <a:pt x="2390" y="2225"/>
                    <a:pt x="2390" y="2225"/>
                    <a:pt x="2390" y="2225"/>
                  </a:cubicBezTo>
                  <a:cubicBezTo>
                    <a:pt x="2390" y="2293"/>
                    <a:pt x="2390" y="2293"/>
                    <a:pt x="2390" y="2293"/>
                  </a:cubicBezTo>
                  <a:cubicBezTo>
                    <a:pt x="2428" y="2362"/>
                    <a:pt x="2428" y="2362"/>
                    <a:pt x="2428" y="2362"/>
                  </a:cubicBezTo>
                  <a:cubicBezTo>
                    <a:pt x="2467" y="2327"/>
                    <a:pt x="2467" y="2327"/>
                    <a:pt x="2467" y="2327"/>
                  </a:cubicBezTo>
                  <a:cubicBezTo>
                    <a:pt x="2544" y="2396"/>
                    <a:pt x="2544" y="2396"/>
                    <a:pt x="2544" y="2396"/>
                  </a:cubicBezTo>
                  <a:cubicBezTo>
                    <a:pt x="2698" y="2362"/>
                    <a:pt x="2698" y="2362"/>
                    <a:pt x="2698" y="2362"/>
                  </a:cubicBezTo>
                  <a:cubicBezTo>
                    <a:pt x="2775" y="2533"/>
                    <a:pt x="2775" y="2533"/>
                    <a:pt x="2775" y="2533"/>
                  </a:cubicBezTo>
                  <a:cubicBezTo>
                    <a:pt x="2737" y="2602"/>
                    <a:pt x="2737" y="2602"/>
                    <a:pt x="2737" y="2602"/>
                  </a:cubicBezTo>
                  <a:cubicBezTo>
                    <a:pt x="2621" y="2670"/>
                    <a:pt x="2621" y="2670"/>
                    <a:pt x="2621" y="2670"/>
                  </a:cubicBezTo>
                  <a:cubicBezTo>
                    <a:pt x="2582" y="2738"/>
                    <a:pt x="2582" y="2738"/>
                    <a:pt x="2582" y="2738"/>
                  </a:cubicBezTo>
                  <a:cubicBezTo>
                    <a:pt x="2428" y="2772"/>
                    <a:pt x="2428" y="2772"/>
                    <a:pt x="2428" y="2772"/>
                  </a:cubicBezTo>
                  <a:cubicBezTo>
                    <a:pt x="2390" y="2772"/>
                    <a:pt x="2390" y="2772"/>
                    <a:pt x="2390" y="2772"/>
                  </a:cubicBezTo>
                  <a:cubicBezTo>
                    <a:pt x="2197" y="2875"/>
                    <a:pt x="2197" y="2875"/>
                    <a:pt x="2197" y="2875"/>
                  </a:cubicBezTo>
                  <a:cubicBezTo>
                    <a:pt x="2004" y="3013"/>
                    <a:pt x="2004" y="3013"/>
                    <a:pt x="2004" y="3013"/>
                  </a:cubicBezTo>
                  <a:cubicBezTo>
                    <a:pt x="1966" y="3047"/>
                    <a:pt x="1966" y="3047"/>
                    <a:pt x="1966" y="3047"/>
                  </a:cubicBezTo>
                  <a:cubicBezTo>
                    <a:pt x="1927" y="3217"/>
                    <a:pt x="1927" y="3217"/>
                    <a:pt x="1927" y="3217"/>
                  </a:cubicBezTo>
                  <a:cubicBezTo>
                    <a:pt x="1888" y="3389"/>
                    <a:pt x="1888" y="3389"/>
                    <a:pt x="1888" y="3389"/>
                  </a:cubicBezTo>
                  <a:cubicBezTo>
                    <a:pt x="1927" y="3458"/>
                    <a:pt x="1927" y="3458"/>
                    <a:pt x="1927" y="3458"/>
                  </a:cubicBezTo>
                  <a:cubicBezTo>
                    <a:pt x="1888" y="3697"/>
                    <a:pt x="1888" y="3697"/>
                    <a:pt x="1888" y="3697"/>
                  </a:cubicBezTo>
                  <a:cubicBezTo>
                    <a:pt x="1927" y="3765"/>
                    <a:pt x="1927" y="3765"/>
                    <a:pt x="1927" y="3765"/>
                  </a:cubicBezTo>
                  <a:cubicBezTo>
                    <a:pt x="1850" y="3834"/>
                    <a:pt x="1850" y="3834"/>
                    <a:pt x="1850" y="3834"/>
                  </a:cubicBezTo>
                  <a:cubicBezTo>
                    <a:pt x="1850" y="3834"/>
                    <a:pt x="1850" y="3834"/>
                    <a:pt x="1850" y="3834"/>
                  </a:cubicBezTo>
                  <a:cubicBezTo>
                    <a:pt x="1812" y="3834"/>
                    <a:pt x="1812" y="3834"/>
                    <a:pt x="1812" y="3834"/>
                  </a:cubicBezTo>
                  <a:cubicBezTo>
                    <a:pt x="1812" y="3834"/>
                    <a:pt x="1812" y="3834"/>
                    <a:pt x="1812" y="3834"/>
                  </a:cubicBezTo>
                  <a:cubicBezTo>
                    <a:pt x="1657" y="3868"/>
                    <a:pt x="1657" y="3868"/>
                    <a:pt x="1657" y="3868"/>
                  </a:cubicBezTo>
                  <a:cubicBezTo>
                    <a:pt x="1696" y="3937"/>
                    <a:pt x="1696" y="3937"/>
                    <a:pt x="1696" y="3937"/>
                  </a:cubicBezTo>
                  <a:cubicBezTo>
                    <a:pt x="1696" y="3971"/>
                    <a:pt x="1696" y="3971"/>
                    <a:pt x="1696" y="3971"/>
                  </a:cubicBezTo>
                  <a:cubicBezTo>
                    <a:pt x="1773" y="4039"/>
                    <a:pt x="1773" y="4039"/>
                    <a:pt x="1773" y="4039"/>
                  </a:cubicBezTo>
                  <a:cubicBezTo>
                    <a:pt x="1850" y="4073"/>
                    <a:pt x="1850" y="4073"/>
                    <a:pt x="1850" y="4073"/>
                  </a:cubicBezTo>
                  <a:cubicBezTo>
                    <a:pt x="1812" y="4142"/>
                    <a:pt x="1812" y="4142"/>
                    <a:pt x="1812" y="4142"/>
                  </a:cubicBezTo>
                  <a:cubicBezTo>
                    <a:pt x="1580" y="4416"/>
                    <a:pt x="1580" y="4416"/>
                    <a:pt x="1580" y="4416"/>
                  </a:cubicBezTo>
                  <a:cubicBezTo>
                    <a:pt x="1195" y="4450"/>
                    <a:pt x="1195" y="4450"/>
                    <a:pt x="1195" y="4450"/>
                  </a:cubicBezTo>
                  <a:cubicBezTo>
                    <a:pt x="1310" y="4723"/>
                    <a:pt x="1310" y="4723"/>
                    <a:pt x="1310" y="4723"/>
                  </a:cubicBezTo>
                  <a:cubicBezTo>
                    <a:pt x="1349" y="4758"/>
                    <a:pt x="1349" y="4758"/>
                    <a:pt x="1349" y="4758"/>
                  </a:cubicBezTo>
                  <a:cubicBezTo>
                    <a:pt x="1349" y="4895"/>
                    <a:pt x="1349" y="4895"/>
                    <a:pt x="1349" y="4895"/>
                  </a:cubicBezTo>
                  <a:cubicBezTo>
                    <a:pt x="1387" y="4929"/>
                    <a:pt x="1387" y="4929"/>
                    <a:pt x="1387" y="4929"/>
                  </a:cubicBezTo>
                  <a:cubicBezTo>
                    <a:pt x="1465" y="5032"/>
                    <a:pt x="1465" y="5032"/>
                    <a:pt x="1465" y="5032"/>
                  </a:cubicBezTo>
                  <a:cubicBezTo>
                    <a:pt x="1542" y="5032"/>
                    <a:pt x="1542" y="5032"/>
                    <a:pt x="1542" y="5032"/>
                  </a:cubicBezTo>
                  <a:cubicBezTo>
                    <a:pt x="1618" y="5203"/>
                    <a:pt x="1618" y="5203"/>
                    <a:pt x="1618" y="5203"/>
                  </a:cubicBezTo>
                  <a:cubicBezTo>
                    <a:pt x="1503" y="5271"/>
                    <a:pt x="1503" y="5271"/>
                    <a:pt x="1503" y="5271"/>
                  </a:cubicBezTo>
                  <a:cubicBezTo>
                    <a:pt x="1465" y="5340"/>
                    <a:pt x="1465" y="5340"/>
                    <a:pt x="1465" y="5340"/>
                  </a:cubicBezTo>
                  <a:cubicBezTo>
                    <a:pt x="1387" y="5374"/>
                    <a:pt x="1387" y="5374"/>
                    <a:pt x="1387" y="5374"/>
                  </a:cubicBezTo>
                  <a:cubicBezTo>
                    <a:pt x="1349" y="5443"/>
                    <a:pt x="1349" y="5443"/>
                    <a:pt x="1349" y="5443"/>
                  </a:cubicBezTo>
                  <a:cubicBezTo>
                    <a:pt x="1233" y="5579"/>
                    <a:pt x="1233" y="5579"/>
                    <a:pt x="1233" y="5579"/>
                  </a:cubicBezTo>
                  <a:cubicBezTo>
                    <a:pt x="1272" y="5613"/>
                    <a:pt x="1272" y="5613"/>
                    <a:pt x="1272" y="5613"/>
                  </a:cubicBezTo>
                  <a:cubicBezTo>
                    <a:pt x="1156" y="5716"/>
                    <a:pt x="1156" y="5716"/>
                    <a:pt x="1156" y="5716"/>
                  </a:cubicBezTo>
                  <a:cubicBezTo>
                    <a:pt x="1156" y="5750"/>
                    <a:pt x="1156" y="5750"/>
                    <a:pt x="1156" y="5750"/>
                  </a:cubicBezTo>
                  <a:cubicBezTo>
                    <a:pt x="1349" y="5956"/>
                    <a:pt x="1349" y="5956"/>
                    <a:pt x="1349" y="5956"/>
                  </a:cubicBezTo>
                  <a:cubicBezTo>
                    <a:pt x="1349" y="6024"/>
                    <a:pt x="1349" y="6024"/>
                    <a:pt x="1349" y="6024"/>
                  </a:cubicBezTo>
                  <a:cubicBezTo>
                    <a:pt x="1426" y="6093"/>
                    <a:pt x="1426" y="6093"/>
                    <a:pt x="1426" y="6093"/>
                  </a:cubicBezTo>
                  <a:cubicBezTo>
                    <a:pt x="1503" y="6127"/>
                    <a:pt x="1503" y="6127"/>
                    <a:pt x="1503" y="6127"/>
                  </a:cubicBezTo>
                  <a:cubicBezTo>
                    <a:pt x="1426" y="6127"/>
                    <a:pt x="1426" y="6127"/>
                    <a:pt x="1426" y="6127"/>
                  </a:cubicBezTo>
                  <a:cubicBezTo>
                    <a:pt x="1387" y="6264"/>
                    <a:pt x="1387" y="6264"/>
                    <a:pt x="1387" y="6264"/>
                  </a:cubicBezTo>
                  <a:cubicBezTo>
                    <a:pt x="1195" y="6230"/>
                    <a:pt x="1195" y="6230"/>
                    <a:pt x="1195" y="6230"/>
                  </a:cubicBezTo>
                  <a:cubicBezTo>
                    <a:pt x="1156" y="6367"/>
                    <a:pt x="1156" y="6367"/>
                    <a:pt x="1156" y="6367"/>
                  </a:cubicBezTo>
                  <a:cubicBezTo>
                    <a:pt x="925" y="6538"/>
                    <a:pt x="925" y="6538"/>
                    <a:pt x="925" y="6538"/>
                  </a:cubicBezTo>
                  <a:cubicBezTo>
                    <a:pt x="771" y="6743"/>
                    <a:pt x="771" y="6743"/>
                    <a:pt x="771" y="6743"/>
                  </a:cubicBezTo>
                  <a:cubicBezTo>
                    <a:pt x="848" y="7085"/>
                    <a:pt x="848" y="7085"/>
                    <a:pt x="848" y="7085"/>
                  </a:cubicBezTo>
                  <a:cubicBezTo>
                    <a:pt x="771" y="7085"/>
                    <a:pt x="771" y="7085"/>
                    <a:pt x="771" y="7085"/>
                  </a:cubicBezTo>
                  <a:cubicBezTo>
                    <a:pt x="848" y="7153"/>
                    <a:pt x="848" y="7153"/>
                    <a:pt x="848" y="7153"/>
                  </a:cubicBezTo>
                  <a:cubicBezTo>
                    <a:pt x="1079" y="7153"/>
                    <a:pt x="1079" y="7153"/>
                    <a:pt x="1079" y="7153"/>
                  </a:cubicBezTo>
                  <a:cubicBezTo>
                    <a:pt x="1118" y="7153"/>
                    <a:pt x="1118" y="7153"/>
                    <a:pt x="1118" y="7153"/>
                  </a:cubicBezTo>
                  <a:cubicBezTo>
                    <a:pt x="1156" y="7222"/>
                    <a:pt x="1156" y="7222"/>
                    <a:pt x="1156" y="7222"/>
                  </a:cubicBezTo>
                  <a:cubicBezTo>
                    <a:pt x="1272" y="7188"/>
                    <a:pt x="1272" y="7188"/>
                    <a:pt x="1272" y="7188"/>
                  </a:cubicBezTo>
                  <a:cubicBezTo>
                    <a:pt x="1503" y="7325"/>
                    <a:pt x="1503" y="7325"/>
                    <a:pt x="1503" y="7325"/>
                  </a:cubicBezTo>
                  <a:cubicBezTo>
                    <a:pt x="1503" y="7394"/>
                    <a:pt x="1503" y="7394"/>
                    <a:pt x="1503" y="7394"/>
                  </a:cubicBezTo>
                  <a:cubicBezTo>
                    <a:pt x="1580" y="7428"/>
                    <a:pt x="1580" y="7428"/>
                    <a:pt x="1580" y="7428"/>
                  </a:cubicBezTo>
                  <a:cubicBezTo>
                    <a:pt x="1618" y="7496"/>
                    <a:pt x="1618" y="7496"/>
                    <a:pt x="1618" y="7496"/>
                  </a:cubicBezTo>
                  <a:cubicBezTo>
                    <a:pt x="1696" y="7530"/>
                    <a:pt x="1696" y="7530"/>
                    <a:pt x="1696" y="7530"/>
                  </a:cubicBezTo>
                  <a:cubicBezTo>
                    <a:pt x="1696" y="7633"/>
                    <a:pt x="1696" y="7633"/>
                    <a:pt x="1696" y="7633"/>
                  </a:cubicBezTo>
                  <a:cubicBezTo>
                    <a:pt x="1812" y="7701"/>
                    <a:pt x="1812" y="7701"/>
                    <a:pt x="1812" y="7701"/>
                  </a:cubicBezTo>
                  <a:cubicBezTo>
                    <a:pt x="1735" y="7770"/>
                    <a:pt x="1735" y="7770"/>
                    <a:pt x="1735" y="7770"/>
                  </a:cubicBezTo>
                  <a:cubicBezTo>
                    <a:pt x="1696" y="7839"/>
                    <a:pt x="1696" y="7839"/>
                    <a:pt x="1696" y="7839"/>
                  </a:cubicBezTo>
                  <a:cubicBezTo>
                    <a:pt x="1850" y="7873"/>
                    <a:pt x="1850" y="7873"/>
                    <a:pt x="1850" y="7873"/>
                  </a:cubicBezTo>
                  <a:cubicBezTo>
                    <a:pt x="1927" y="7907"/>
                    <a:pt x="1927" y="7907"/>
                    <a:pt x="1927" y="7907"/>
                  </a:cubicBezTo>
                  <a:cubicBezTo>
                    <a:pt x="1850" y="7975"/>
                    <a:pt x="1850" y="7975"/>
                    <a:pt x="1850" y="7975"/>
                  </a:cubicBezTo>
                  <a:cubicBezTo>
                    <a:pt x="1888" y="8043"/>
                    <a:pt x="1888" y="8043"/>
                    <a:pt x="1888" y="8043"/>
                  </a:cubicBezTo>
                  <a:cubicBezTo>
                    <a:pt x="1888" y="8112"/>
                    <a:pt x="1888" y="8112"/>
                    <a:pt x="1888" y="8112"/>
                  </a:cubicBezTo>
                  <a:cubicBezTo>
                    <a:pt x="1927" y="8215"/>
                    <a:pt x="1927" y="8215"/>
                    <a:pt x="1927" y="8215"/>
                  </a:cubicBezTo>
                  <a:cubicBezTo>
                    <a:pt x="2004" y="8249"/>
                    <a:pt x="2004" y="8249"/>
                    <a:pt x="2004" y="8249"/>
                  </a:cubicBezTo>
                  <a:cubicBezTo>
                    <a:pt x="2004" y="8318"/>
                    <a:pt x="2004" y="8318"/>
                    <a:pt x="2004" y="8318"/>
                  </a:cubicBezTo>
                  <a:cubicBezTo>
                    <a:pt x="2081" y="8352"/>
                    <a:pt x="2081" y="8352"/>
                    <a:pt x="2081" y="8352"/>
                  </a:cubicBezTo>
                  <a:cubicBezTo>
                    <a:pt x="2158" y="8352"/>
                    <a:pt x="2158" y="8352"/>
                    <a:pt x="2158" y="8352"/>
                  </a:cubicBezTo>
                  <a:cubicBezTo>
                    <a:pt x="2158" y="8454"/>
                    <a:pt x="2158" y="8454"/>
                    <a:pt x="2158" y="8454"/>
                  </a:cubicBezTo>
                  <a:cubicBezTo>
                    <a:pt x="2390" y="8557"/>
                    <a:pt x="2390" y="8557"/>
                    <a:pt x="2390" y="8557"/>
                  </a:cubicBezTo>
                  <a:cubicBezTo>
                    <a:pt x="2390" y="8625"/>
                    <a:pt x="2390" y="8625"/>
                    <a:pt x="2390" y="8625"/>
                  </a:cubicBezTo>
                  <a:cubicBezTo>
                    <a:pt x="2467" y="8591"/>
                    <a:pt x="2467" y="8591"/>
                    <a:pt x="2467" y="8591"/>
                  </a:cubicBezTo>
                  <a:cubicBezTo>
                    <a:pt x="2544" y="8591"/>
                    <a:pt x="2544" y="8591"/>
                    <a:pt x="2544" y="8591"/>
                  </a:cubicBezTo>
                  <a:cubicBezTo>
                    <a:pt x="2621" y="8591"/>
                    <a:pt x="2621" y="8591"/>
                    <a:pt x="2621" y="8591"/>
                  </a:cubicBezTo>
                  <a:cubicBezTo>
                    <a:pt x="2582" y="8523"/>
                    <a:pt x="2582" y="8523"/>
                    <a:pt x="2582" y="8523"/>
                  </a:cubicBezTo>
                  <a:cubicBezTo>
                    <a:pt x="2698" y="8420"/>
                    <a:pt x="2698" y="8420"/>
                    <a:pt x="2698" y="8420"/>
                  </a:cubicBezTo>
                  <a:cubicBezTo>
                    <a:pt x="2775" y="8420"/>
                    <a:pt x="2775" y="8420"/>
                    <a:pt x="2775" y="8420"/>
                  </a:cubicBezTo>
                  <a:cubicBezTo>
                    <a:pt x="2852" y="8420"/>
                    <a:pt x="2852" y="8420"/>
                    <a:pt x="2852" y="8420"/>
                  </a:cubicBezTo>
                  <a:cubicBezTo>
                    <a:pt x="2891" y="8352"/>
                    <a:pt x="2891" y="8352"/>
                    <a:pt x="2891" y="8352"/>
                  </a:cubicBezTo>
                  <a:cubicBezTo>
                    <a:pt x="2930" y="8284"/>
                    <a:pt x="2930" y="8284"/>
                    <a:pt x="2930" y="8284"/>
                  </a:cubicBezTo>
                  <a:cubicBezTo>
                    <a:pt x="3007" y="8215"/>
                    <a:pt x="3007" y="8215"/>
                    <a:pt x="3007" y="8215"/>
                  </a:cubicBezTo>
                  <a:cubicBezTo>
                    <a:pt x="3045" y="8181"/>
                    <a:pt x="3045" y="8181"/>
                    <a:pt x="3045" y="8181"/>
                  </a:cubicBezTo>
                  <a:cubicBezTo>
                    <a:pt x="3122" y="8181"/>
                    <a:pt x="3122" y="8181"/>
                    <a:pt x="3122" y="8181"/>
                  </a:cubicBezTo>
                  <a:cubicBezTo>
                    <a:pt x="3315" y="8146"/>
                    <a:pt x="3315" y="8146"/>
                    <a:pt x="3315" y="8146"/>
                  </a:cubicBezTo>
                  <a:cubicBezTo>
                    <a:pt x="3392" y="8146"/>
                    <a:pt x="3392" y="8146"/>
                    <a:pt x="3392" y="8146"/>
                  </a:cubicBezTo>
                  <a:cubicBezTo>
                    <a:pt x="3469" y="8181"/>
                    <a:pt x="3469" y="8181"/>
                    <a:pt x="3469" y="8181"/>
                  </a:cubicBezTo>
                  <a:cubicBezTo>
                    <a:pt x="3546" y="8181"/>
                    <a:pt x="3546" y="8181"/>
                    <a:pt x="3546" y="8181"/>
                  </a:cubicBezTo>
                  <a:cubicBezTo>
                    <a:pt x="3662" y="8146"/>
                    <a:pt x="3662" y="8146"/>
                    <a:pt x="3662" y="8146"/>
                  </a:cubicBezTo>
                  <a:cubicBezTo>
                    <a:pt x="3700" y="8078"/>
                    <a:pt x="3700" y="8078"/>
                    <a:pt x="3700" y="8078"/>
                  </a:cubicBezTo>
                  <a:cubicBezTo>
                    <a:pt x="3816" y="8009"/>
                    <a:pt x="3816" y="8009"/>
                    <a:pt x="3816" y="8009"/>
                  </a:cubicBezTo>
                  <a:cubicBezTo>
                    <a:pt x="4086" y="8009"/>
                    <a:pt x="4086" y="8009"/>
                    <a:pt x="4086" y="8009"/>
                  </a:cubicBezTo>
                  <a:cubicBezTo>
                    <a:pt x="4163" y="8009"/>
                    <a:pt x="4163" y="8009"/>
                    <a:pt x="4163" y="8009"/>
                  </a:cubicBezTo>
                  <a:cubicBezTo>
                    <a:pt x="4356" y="8009"/>
                    <a:pt x="4356" y="8009"/>
                    <a:pt x="4356" y="8009"/>
                  </a:cubicBezTo>
                  <a:cubicBezTo>
                    <a:pt x="4433" y="8009"/>
                    <a:pt x="4433" y="8009"/>
                    <a:pt x="4433" y="8009"/>
                  </a:cubicBezTo>
                  <a:cubicBezTo>
                    <a:pt x="4510" y="8009"/>
                    <a:pt x="4510" y="8009"/>
                    <a:pt x="4510" y="8009"/>
                  </a:cubicBezTo>
                  <a:cubicBezTo>
                    <a:pt x="4587" y="8043"/>
                    <a:pt x="4587" y="8043"/>
                    <a:pt x="4587" y="8043"/>
                  </a:cubicBezTo>
                  <a:cubicBezTo>
                    <a:pt x="4664" y="8078"/>
                    <a:pt x="4664" y="8078"/>
                    <a:pt x="4664" y="8078"/>
                  </a:cubicBezTo>
                  <a:cubicBezTo>
                    <a:pt x="4741" y="8078"/>
                    <a:pt x="4741" y="8078"/>
                    <a:pt x="4741" y="8078"/>
                  </a:cubicBezTo>
                  <a:cubicBezTo>
                    <a:pt x="4857" y="8112"/>
                    <a:pt x="4857" y="8112"/>
                    <a:pt x="4857" y="8112"/>
                  </a:cubicBezTo>
                  <a:cubicBezTo>
                    <a:pt x="4934" y="8043"/>
                    <a:pt x="4934" y="8043"/>
                    <a:pt x="4934" y="8043"/>
                  </a:cubicBezTo>
                  <a:cubicBezTo>
                    <a:pt x="5320" y="8078"/>
                    <a:pt x="5320" y="8078"/>
                    <a:pt x="5320" y="8078"/>
                  </a:cubicBezTo>
                  <a:cubicBezTo>
                    <a:pt x="5435" y="8146"/>
                    <a:pt x="5435" y="8146"/>
                    <a:pt x="5435" y="8146"/>
                  </a:cubicBezTo>
                  <a:cubicBezTo>
                    <a:pt x="5512" y="8181"/>
                    <a:pt x="5512" y="8181"/>
                    <a:pt x="5512" y="8181"/>
                  </a:cubicBezTo>
                  <a:cubicBezTo>
                    <a:pt x="5512" y="8181"/>
                    <a:pt x="5512" y="8181"/>
                    <a:pt x="5512" y="8181"/>
                  </a:cubicBezTo>
                  <a:cubicBezTo>
                    <a:pt x="5628" y="8146"/>
                    <a:pt x="5628" y="8146"/>
                    <a:pt x="5628" y="8146"/>
                  </a:cubicBezTo>
                  <a:cubicBezTo>
                    <a:pt x="5628" y="8112"/>
                    <a:pt x="5628" y="8112"/>
                    <a:pt x="5628" y="8112"/>
                  </a:cubicBezTo>
                  <a:cubicBezTo>
                    <a:pt x="5666" y="8043"/>
                    <a:pt x="5666" y="8043"/>
                    <a:pt x="5666" y="8043"/>
                  </a:cubicBezTo>
                  <a:cubicBezTo>
                    <a:pt x="5743" y="8009"/>
                    <a:pt x="5743" y="8009"/>
                    <a:pt x="5743" y="8009"/>
                  </a:cubicBezTo>
                  <a:cubicBezTo>
                    <a:pt x="5936" y="8043"/>
                    <a:pt x="5936" y="8043"/>
                    <a:pt x="5936" y="8043"/>
                  </a:cubicBezTo>
                  <a:cubicBezTo>
                    <a:pt x="5936" y="8043"/>
                    <a:pt x="5936" y="8043"/>
                    <a:pt x="5936" y="8043"/>
                  </a:cubicBezTo>
                  <a:cubicBezTo>
                    <a:pt x="6013" y="8078"/>
                    <a:pt x="6013" y="8078"/>
                    <a:pt x="6013" y="8078"/>
                  </a:cubicBezTo>
                  <a:cubicBezTo>
                    <a:pt x="6013" y="8146"/>
                    <a:pt x="6013" y="8146"/>
                    <a:pt x="6013" y="8146"/>
                  </a:cubicBezTo>
                  <a:cubicBezTo>
                    <a:pt x="6090" y="8146"/>
                    <a:pt x="6090" y="8146"/>
                    <a:pt x="6090" y="8146"/>
                  </a:cubicBezTo>
                  <a:cubicBezTo>
                    <a:pt x="6167" y="8112"/>
                    <a:pt x="6167" y="8112"/>
                    <a:pt x="6167" y="8112"/>
                  </a:cubicBezTo>
                  <a:cubicBezTo>
                    <a:pt x="6283" y="8112"/>
                    <a:pt x="6283" y="8112"/>
                    <a:pt x="6283" y="8112"/>
                  </a:cubicBezTo>
                  <a:cubicBezTo>
                    <a:pt x="6283" y="8043"/>
                    <a:pt x="6283" y="8043"/>
                    <a:pt x="6283" y="8043"/>
                  </a:cubicBezTo>
                  <a:cubicBezTo>
                    <a:pt x="6322" y="7975"/>
                    <a:pt x="6322" y="7975"/>
                    <a:pt x="6322" y="7975"/>
                  </a:cubicBezTo>
                  <a:cubicBezTo>
                    <a:pt x="6398" y="7907"/>
                    <a:pt x="6398" y="7907"/>
                    <a:pt x="6398" y="7907"/>
                  </a:cubicBezTo>
                  <a:cubicBezTo>
                    <a:pt x="6398" y="7907"/>
                    <a:pt x="6398" y="7907"/>
                    <a:pt x="6398" y="7907"/>
                  </a:cubicBezTo>
                  <a:cubicBezTo>
                    <a:pt x="6437" y="7839"/>
                    <a:pt x="6437" y="7839"/>
                    <a:pt x="6437" y="7839"/>
                  </a:cubicBezTo>
                  <a:cubicBezTo>
                    <a:pt x="6437" y="7770"/>
                    <a:pt x="6437" y="7770"/>
                    <a:pt x="6437" y="7770"/>
                  </a:cubicBezTo>
                  <a:cubicBezTo>
                    <a:pt x="6476" y="7701"/>
                    <a:pt x="6476" y="7701"/>
                    <a:pt x="6476" y="7701"/>
                  </a:cubicBezTo>
                  <a:cubicBezTo>
                    <a:pt x="6592" y="7564"/>
                    <a:pt x="6592" y="7564"/>
                    <a:pt x="6592" y="7564"/>
                  </a:cubicBezTo>
                  <a:cubicBezTo>
                    <a:pt x="6630" y="7496"/>
                    <a:pt x="6630" y="7496"/>
                    <a:pt x="6630" y="7496"/>
                  </a:cubicBezTo>
                  <a:cubicBezTo>
                    <a:pt x="6668" y="7428"/>
                    <a:pt x="6668" y="7428"/>
                    <a:pt x="6668" y="7428"/>
                  </a:cubicBezTo>
                  <a:cubicBezTo>
                    <a:pt x="6668" y="7428"/>
                    <a:pt x="6668" y="7428"/>
                    <a:pt x="6668" y="7428"/>
                  </a:cubicBezTo>
                  <a:cubicBezTo>
                    <a:pt x="6746" y="7428"/>
                    <a:pt x="6746" y="7428"/>
                    <a:pt x="6746" y="7428"/>
                  </a:cubicBezTo>
                  <a:cubicBezTo>
                    <a:pt x="6861" y="7394"/>
                    <a:pt x="6861" y="7394"/>
                    <a:pt x="6861" y="7394"/>
                  </a:cubicBezTo>
                  <a:cubicBezTo>
                    <a:pt x="6938" y="7325"/>
                    <a:pt x="6938" y="7325"/>
                    <a:pt x="6938" y="7325"/>
                  </a:cubicBezTo>
                  <a:cubicBezTo>
                    <a:pt x="6938" y="7325"/>
                    <a:pt x="6938" y="7325"/>
                    <a:pt x="6938" y="7325"/>
                  </a:cubicBezTo>
                  <a:cubicBezTo>
                    <a:pt x="7054" y="7257"/>
                    <a:pt x="7054" y="7257"/>
                    <a:pt x="7054" y="7257"/>
                  </a:cubicBezTo>
                  <a:cubicBezTo>
                    <a:pt x="7054" y="7291"/>
                    <a:pt x="7054" y="7291"/>
                    <a:pt x="7054" y="7291"/>
                  </a:cubicBezTo>
                  <a:cubicBezTo>
                    <a:pt x="7093" y="7222"/>
                    <a:pt x="7093" y="7222"/>
                    <a:pt x="7093" y="7222"/>
                  </a:cubicBezTo>
                  <a:cubicBezTo>
                    <a:pt x="7170" y="7291"/>
                    <a:pt x="7170" y="7291"/>
                    <a:pt x="7170" y="7291"/>
                  </a:cubicBezTo>
                  <a:cubicBezTo>
                    <a:pt x="7247" y="7257"/>
                    <a:pt x="7247" y="7257"/>
                    <a:pt x="7247" y="7257"/>
                  </a:cubicBezTo>
                  <a:cubicBezTo>
                    <a:pt x="7324" y="7325"/>
                    <a:pt x="7324" y="7325"/>
                    <a:pt x="7324" y="7325"/>
                  </a:cubicBezTo>
                  <a:cubicBezTo>
                    <a:pt x="7671" y="7257"/>
                    <a:pt x="7671" y="7257"/>
                    <a:pt x="7671" y="7257"/>
                  </a:cubicBezTo>
                  <a:cubicBezTo>
                    <a:pt x="7710" y="7257"/>
                    <a:pt x="7710" y="7257"/>
                    <a:pt x="7710" y="7257"/>
                  </a:cubicBezTo>
                  <a:cubicBezTo>
                    <a:pt x="7787" y="7222"/>
                    <a:pt x="7787" y="7222"/>
                    <a:pt x="7787" y="7222"/>
                  </a:cubicBezTo>
                  <a:cubicBezTo>
                    <a:pt x="7710" y="7188"/>
                    <a:pt x="7710" y="7188"/>
                    <a:pt x="7710" y="7188"/>
                  </a:cubicBezTo>
                  <a:cubicBezTo>
                    <a:pt x="7710" y="7119"/>
                    <a:pt x="7710" y="7119"/>
                    <a:pt x="7710" y="7119"/>
                  </a:cubicBezTo>
                  <a:cubicBezTo>
                    <a:pt x="7671" y="7051"/>
                    <a:pt x="7671" y="7051"/>
                    <a:pt x="7671" y="7051"/>
                  </a:cubicBezTo>
                  <a:cubicBezTo>
                    <a:pt x="7748" y="6983"/>
                    <a:pt x="7748" y="6983"/>
                    <a:pt x="7748" y="6983"/>
                  </a:cubicBezTo>
                  <a:cubicBezTo>
                    <a:pt x="7787" y="6983"/>
                    <a:pt x="7787" y="6983"/>
                    <a:pt x="7787" y="6983"/>
                  </a:cubicBezTo>
                  <a:cubicBezTo>
                    <a:pt x="7787" y="6914"/>
                    <a:pt x="7787" y="6914"/>
                    <a:pt x="7787" y="6914"/>
                  </a:cubicBezTo>
                  <a:cubicBezTo>
                    <a:pt x="7863" y="6914"/>
                    <a:pt x="7863" y="6914"/>
                    <a:pt x="7863" y="6914"/>
                  </a:cubicBezTo>
                  <a:cubicBezTo>
                    <a:pt x="7825" y="6846"/>
                    <a:pt x="7825" y="6846"/>
                    <a:pt x="7825" y="6846"/>
                  </a:cubicBezTo>
                  <a:cubicBezTo>
                    <a:pt x="7825" y="6812"/>
                    <a:pt x="7825" y="6812"/>
                    <a:pt x="7825" y="6812"/>
                  </a:cubicBezTo>
                  <a:cubicBezTo>
                    <a:pt x="7787" y="6674"/>
                    <a:pt x="7787" y="6674"/>
                    <a:pt x="7787" y="6674"/>
                  </a:cubicBezTo>
                  <a:cubicBezTo>
                    <a:pt x="7863" y="6674"/>
                    <a:pt x="7863" y="6674"/>
                    <a:pt x="7863" y="6674"/>
                  </a:cubicBezTo>
                  <a:cubicBezTo>
                    <a:pt x="7902" y="6606"/>
                    <a:pt x="7902" y="6606"/>
                    <a:pt x="7902" y="6606"/>
                  </a:cubicBezTo>
                  <a:cubicBezTo>
                    <a:pt x="7902" y="6606"/>
                    <a:pt x="7902" y="6606"/>
                    <a:pt x="7902" y="6606"/>
                  </a:cubicBezTo>
                  <a:cubicBezTo>
                    <a:pt x="7941" y="6469"/>
                    <a:pt x="7941" y="6469"/>
                    <a:pt x="7941" y="6469"/>
                  </a:cubicBezTo>
                  <a:cubicBezTo>
                    <a:pt x="8018" y="6469"/>
                    <a:pt x="8018" y="6469"/>
                    <a:pt x="8018" y="6469"/>
                  </a:cubicBezTo>
                  <a:cubicBezTo>
                    <a:pt x="8095" y="6469"/>
                    <a:pt x="8095" y="6469"/>
                    <a:pt x="8095" y="6469"/>
                  </a:cubicBezTo>
                  <a:cubicBezTo>
                    <a:pt x="8172" y="6298"/>
                    <a:pt x="8172" y="6298"/>
                    <a:pt x="8172" y="6298"/>
                  </a:cubicBezTo>
                  <a:cubicBezTo>
                    <a:pt x="8326" y="6230"/>
                    <a:pt x="8326" y="6230"/>
                    <a:pt x="8326" y="6230"/>
                  </a:cubicBezTo>
                  <a:cubicBezTo>
                    <a:pt x="8442" y="6264"/>
                    <a:pt x="8442" y="6264"/>
                    <a:pt x="8442" y="6264"/>
                  </a:cubicBezTo>
                  <a:cubicBezTo>
                    <a:pt x="8442" y="6195"/>
                    <a:pt x="8442" y="6195"/>
                    <a:pt x="8442" y="6195"/>
                  </a:cubicBezTo>
                  <a:cubicBezTo>
                    <a:pt x="8519" y="6195"/>
                    <a:pt x="8519" y="6195"/>
                    <a:pt x="8519" y="6195"/>
                  </a:cubicBezTo>
                  <a:cubicBezTo>
                    <a:pt x="8557" y="6127"/>
                    <a:pt x="8557" y="6127"/>
                    <a:pt x="8557" y="6127"/>
                  </a:cubicBezTo>
                  <a:cubicBezTo>
                    <a:pt x="8635" y="6127"/>
                    <a:pt x="8635" y="6127"/>
                    <a:pt x="8635" y="6127"/>
                  </a:cubicBezTo>
                  <a:cubicBezTo>
                    <a:pt x="8673" y="6058"/>
                    <a:pt x="8673" y="6058"/>
                    <a:pt x="8673" y="6058"/>
                  </a:cubicBezTo>
                  <a:cubicBezTo>
                    <a:pt x="8673" y="5990"/>
                    <a:pt x="8673" y="5990"/>
                    <a:pt x="8673" y="5990"/>
                  </a:cubicBezTo>
                  <a:cubicBezTo>
                    <a:pt x="8596" y="5956"/>
                    <a:pt x="8596" y="5956"/>
                    <a:pt x="8596" y="5956"/>
                  </a:cubicBezTo>
                  <a:cubicBezTo>
                    <a:pt x="8519" y="5956"/>
                    <a:pt x="8519" y="5956"/>
                    <a:pt x="8519" y="5956"/>
                  </a:cubicBezTo>
                  <a:cubicBezTo>
                    <a:pt x="8442" y="5922"/>
                    <a:pt x="8442" y="5922"/>
                    <a:pt x="8442" y="5922"/>
                  </a:cubicBezTo>
                  <a:cubicBezTo>
                    <a:pt x="8365" y="5853"/>
                    <a:pt x="8365" y="5853"/>
                    <a:pt x="8365" y="5853"/>
                  </a:cubicBezTo>
                  <a:cubicBezTo>
                    <a:pt x="8365" y="5819"/>
                    <a:pt x="8365" y="5819"/>
                    <a:pt x="8365" y="5819"/>
                  </a:cubicBezTo>
                  <a:cubicBezTo>
                    <a:pt x="8249" y="5750"/>
                    <a:pt x="8249" y="5750"/>
                    <a:pt x="8249" y="5750"/>
                  </a:cubicBezTo>
                  <a:cubicBezTo>
                    <a:pt x="8249" y="5716"/>
                    <a:pt x="8249" y="5716"/>
                    <a:pt x="8249" y="5716"/>
                  </a:cubicBezTo>
                  <a:cubicBezTo>
                    <a:pt x="8288" y="5579"/>
                    <a:pt x="8288" y="5579"/>
                    <a:pt x="8288" y="5579"/>
                  </a:cubicBezTo>
                  <a:cubicBezTo>
                    <a:pt x="8210" y="5511"/>
                    <a:pt x="8210" y="5511"/>
                    <a:pt x="8210" y="5511"/>
                  </a:cubicBezTo>
                  <a:cubicBezTo>
                    <a:pt x="8210" y="5511"/>
                    <a:pt x="8210" y="5511"/>
                    <a:pt x="8210" y="5511"/>
                  </a:cubicBezTo>
                  <a:cubicBezTo>
                    <a:pt x="8172" y="5408"/>
                    <a:pt x="8172" y="5408"/>
                    <a:pt x="8172" y="5408"/>
                  </a:cubicBezTo>
                  <a:cubicBezTo>
                    <a:pt x="8172" y="5340"/>
                    <a:pt x="8172" y="5340"/>
                    <a:pt x="8172" y="5340"/>
                  </a:cubicBezTo>
                  <a:cubicBezTo>
                    <a:pt x="8133" y="5237"/>
                    <a:pt x="8133" y="5237"/>
                    <a:pt x="8133" y="5237"/>
                  </a:cubicBezTo>
                  <a:cubicBezTo>
                    <a:pt x="8210" y="5168"/>
                    <a:pt x="8210" y="5168"/>
                    <a:pt x="8210" y="5168"/>
                  </a:cubicBezTo>
                  <a:cubicBezTo>
                    <a:pt x="8249" y="5168"/>
                    <a:pt x="8249" y="5168"/>
                    <a:pt x="8249" y="5168"/>
                  </a:cubicBezTo>
                  <a:cubicBezTo>
                    <a:pt x="8326" y="5100"/>
                    <a:pt x="8326" y="5100"/>
                    <a:pt x="8326" y="5100"/>
                  </a:cubicBezTo>
                  <a:cubicBezTo>
                    <a:pt x="8365" y="5032"/>
                    <a:pt x="8365" y="5032"/>
                    <a:pt x="8365" y="5032"/>
                  </a:cubicBezTo>
                  <a:cubicBezTo>
                    <a:pt x="8442" y="4963"/>
                    <a:pt x="8442" y="4963"/>
                    <a:pt x="8442" y="4963"/>
                  </a:cubicBezTo>
                  <a:cubicBezTo>
                    <a:pt x="8480" y="4895"/>
                    <a:pt x="8480" y="4895"/>
                    <a:pt x="8480" y="4895"/>
                  </a:cubicBezTo>
                  <a:cubicBezTo>
                    <a:pt x="8519" y="4758"/>
                    <a:pt x="8519" y="4758"/>
                    <a:pt x="8519" y="4758"/>
                  </a:cubicBezTo>
                  <a:cubicBezTo>
                    <a:pt x="8519" y="4758"/>
                    <a:pt x="8519" y="4758"/>
                    <a:pt x="8519" y="4758"/>
                  </a:cubicBezTo>
                  <a:cubicBezTo>
                    <a:pt x="8635" y="4621"/>
                    <a:pt x="8635" y="4621"/>
                    <a:pt x="8635" y="4621"/>
                  </a:cubicBezTo>
                  <a:cubicBezTo>
                    <a:pt x="8750" y="4518"/>
                    <a:pt x="8750" y="4518"/>
                    <a:pt x="8750" y="4518"/>
                  </a:cubicBezTo>
                  <a:cubicBezTo>
                    <a:pt x="8788" y="4450"/>
                    <a:pt x="8788" y="4450"/>
                    <a:pt x="8788" y="4450"/>
                  </a:cubicBezTo>
                  <a:cubicBezTo>
                    <a:pt x="8827" y="4382"/>
                    <a:pt x="8827" y="4382"/>
                    <a:pt x="8827" y="4382"/>
                  </a:cubicBezTo>
                  <a:cubicBezTo>
                    <a:pt x="8905" y="4313"/>
                    <a:pt x="8905" y="4313"/>
                    <a:pt x="8905" y="4313"/>
                  </a:cubicBezTo>
                  <a:cubicBezTo>
                    <a:pt x="8943" y="4313"/>
                    <a:pt x="8943" y="4313"/>
                    <a:pt x="8943" y="4313"/>
                  </a:cubicBezTo>
                  <a:cubicBezTo>
                    <a:pt x="9097" y="4108"/>
                    <a:pt x="9097" y="4108"/>
                    <a:pt x="9097" y="4108"/>
                  </a:cubicBezTo>
                  <a:cubicBezTo>
                    <a:pt x="9020" y="4073"/>
                    <a:pt x="9020" y="4073"/>
                    <a:pt x="9020" y="4073"/>
                  </a:cubicBezTo>
                  <a:cubicBezTo>
                    <a:pt x="9097" y="4108"/>
                    <a:pt x="9097" y="4108"/>
                    <a:pt x="9097" y="4108"/>
                  </a:cubicBezTo>
                  <a:cubicBezTo>
                    <a:pt x="9174" y="4039"/>
                    <a:pt x="9174" y="4039"/>
                    <a:pt x="9174" y="4039"/>
                  </a:cubicBezTo>
                  <a:cubicBezTo>
                    <a:pt x="9136" y="3971"/>
                    <a:pt x="9136" y="3971"/>
                    <a:pt x="9136" y="3971"/>
                  </a:cubicBezTo>
                  <a:cubicBezTo>
                    <a:pt x="9213" y="4039"/>
                    <a:pt x="9213" y="4039"/>
                    <a:pt x="9213" y="4039"/>
                  </a:cubicBezTo>
                  <a:cubicBezTo>
                    <a:pt x="9251" y="4073"/>
                    <a:pt x="9251" y="4073"/>
                    <a:pt x="9251" y="4073"/>
                  </a:cubicBezTo>
                  <a:cubicBezTo>
                    <a:pt x="9367" y="4005"/>
                    <a:pt x="9367" y="4005"/>
                    <a:pt x="9367" y="4005"/>
                  </a:cubicBezTo>
                  <a:cubicBezTo>
                    <a:pt x="9405" y="3937"/>
                    <a:pt x="9405" y="3937"/>
                    <a:pt x="9405" y="3937"/>
                  </a:cubicBezTo>
                  <a:cubicBezTo>
                    <a:pt x="9483" y="3903"/>
                    <a:pt x="9483" y="3903"/>
                    <a:pt x="9483" y="3903"/>
                  </a:cubicBezTo>
                  <a:cubicBezTo>
                    <a:pt x="9483" y="3868"/>
                    <a:pt x="9483" y="3868"/>
                    <a:pt x="9483" y="3868"/>
                  </a:cubicBezTo>
                  <a:cubicBezTo>
                    <a:pt x="9405" y="3799"/>
                    <a:pt x="9405" y="3799"/>
                    <a:pt x="9405" y="3799"/>
                  </a:cubicBezTo>
                  <a:cubicBezTo>
                    <a:pt x="9367" y="3765"/>
                    <a:pt x="9367" y="3765"/>
                    <a:pt x="9367" y="3765"/>
                  </a:cubicBezTo>
                  <a:cubicBezTo>
                    <a:pt x="9367" y="3765"/>
                    <a:pt x="9367" y="3765"/>
                    <a:pt x="9367" y="3765"/>
                  </a:cubicBezTo>
                  <a:cubicBezTo>
                    <a:pt x="9444" y="3697"/>
                    <a:pt x="9444" y="3697"/>
                    <a:pt x="9444" y="3697"/>
                  </a:cubicBezTo>
                  <a:cubicBezTo>
                    <a:pt x="9483" y="3628"/>
                    <a:pt x="9483" y="3628"/>
                    <a:pt x="9483" y="3628"/>
                  </a:cubicBezTo>
                  <a:cubicBezTo>
                    <a:pt x="9560" y="3594"/>
                    <a:pt x="9560" y="3594"/>
                    <a:pt x="9560" y="3594"/>
                  </a:cubicBezTo>
                  <a:cubicBezTo>
                    <a:pt x="9598" y="3526"/>
                    <a:pt x="9598" y="3526"/>
                    <a:pt x="9598" y="3526"/>
                  </a:cubicBezTo>
                  <a:cubicBezTo>
                    <a:pt x="9675" y="3526"/>
                    <a:pt x="9675" y="3526"/>
                    <a:pt x="9675" y="3526"/>
                  </a:cubicBezTo>
                  <a:cubicBezTo>
                    <a:pt x="9675" y="3526"/>
                    <a:pt x="9675" y="3526"/>
                    <a:pt x="9675" y="3526"/>
                  </a:cubicBezTo>
                  <a:cubicBezTo>
                    <a:pt x="9714" y="3526"/>
                    <a:pt x="9714" y="3526"/>
                    <a:pt x="9714" y="3526"/>
                  </a:cubicBezTo>
                  <a:cubicBezTo>
                    <a:pt x="9868" y="3492"/>
                    <a:pt x="9868" y="3492"/>
                    <a:pt x="9868" y="3492"/>
                  </a:cubicBezTo>
                  <a:cubicBezTo>
                    <a:pt x="9907" y="3492"/>
                    <a:pt x="9907" y="3492"/>
                    <a:pt x="9907" y="3492"/>
                  </a:cubicBezTo>
                  <a:cubicBezTo>
                    <a:pt x="9983" y="3423"/>
                    <a:pt x="9983" y="3423"/>
                    <a:pt x="9983" y="3423"/>
                  </a:cubicBezTo>
                  <a:cubicBezTo>
                    <a:pt x="10022" y="3389"/>
                    <a:pt x="10022" y="3389"/>
                    <a:pt x="10022" y="3389"/>
                  </a:cubicBezTo>
                  <a:cubicBezTo>
                    <a:pt x="10177" y="3423"/>
                    <a:pt x="10177" y="3423"/>
                    <a:pt x="10177" y="3423"/>
                  </a:cubicBezTo>
                  <a:cubicBezTo>
                    <a:pt x="10253" y="3423"/>
                    <a:pt x="10253" y="3423"/>
                    <a:pt x="10253" y="3423"/>
                  </a:cubicBezTo>
                  <a:cubicBezTo>
                    <a:pt x="10369" y="3389"/>
                    <a:pt x="10369" y="3389"/>
                    <a:pt x="10369" y="3389"/>
                  </a:cubicBezTo>
                  <a:cubicBezTo>
                    <a:pt x="10485" y="3320"/>
                    <a:pt x="10485" y="3320"/>
                    <a:pt x="10485" y="3320"/>
                  </a:cubicBezTo>
                  <a:cubicBezTo>
                    <a:pt x="10793" y="3183"/>
                    <a:pt x="10793" y="3183"/>
                    <a:pt x="10793" y="3183"/>
                  </a:cubicBezTo>
                  <a:cubicBezTo>
                    <a:pt x="10870" y="3115"/>
                    <a:pt x="10870" y="3115"/>
                    <a:pt x="10870" y="3115"/>
                  </a:cubicBezTo>
                  <a:cubicBezTo>
                    <a:pt x="10909" y="3115"/>
                    <a:pt x="10909" y="3115"/>
                    <a:pt x="10909" y="3115"/>
                  </a:cubicBezTo>
                  <a:cubicBezTo>
                    <a:pt x="10986" y="3047"/>
                    <a:pt x="10986" y="3047"/>
                    <a:pt x="10986" y="3047"/>
                  </a:cubicBezTo>
                  <a:cubicBezTo>
                    <a:pt x="11102" y="3013"/>
                    <a:pt x="11102" y="3013"/>
                    <a:pt x="11102" y="3013"/>
                  </a:cubicBezTo>
                  <a:cubicBezTo>
                    <a:pt x="11178" y="3013"/>
                    <a:pt x="11178" y="3013"/>
                    <a:pt x="11178" y="3013"/>
                  </a:cubicBezTo>
                  <a:cubicBezTo>
                    <a:pt x="11217" y="2944"/>
                    <a:pt x="11217" y="2944"/>
                    <a:pt x="11217" y="2944"/>
                  </a:cubicBezTo>
                  <a:cubicBezTo>
                    <a:pt x="11295" y="2875"/>
                    <a:pt x="11295" y="2875"/>
                    <a:pt x="11295" y="2875"/>
                  </a:cubicBezTo>
                  <a:cubicBezTo>
                    <a:pt x="11410" y="2841"/>
                    <a:pt x="11410" y="2841"/>
                    <a:pt x="11410" y="2841"/>
                  </a:cubicBezTo>
                  <a:cubicBezTo>
                    <a:pt x="11487" y="2841"/>
                    <a:pt x="11487" y="2841"/>
                    <a:pt x="11487" y="2841"/>
                  </a:cubicBezTo>
                  <a:cubicBezTo>
                    <a:pt x="11603" y="2772"/>
                    <a:pt x="11603" y="2772"/>
                    <a:pt x="11603" y="2772"/>
                  </a:cubicBezTo>
                  <a:cubicBezTo>
                    <a:pt x="11834" y="2670"/>
                    <a:pt x="11834" y="2670"/>
                    <a:pt x="11834" y="2670"/>
                  </a:cubicBezTo>
                  <a:cubicBezTo>
                    <a:pt x="11795" y="2533"/>
                    <a:pt x="11795" y="2533"/>
                    <a:pt x="11795" y="2533"/>
                  </a:cubicBezTo>
                  <a:cubicBezTo>
                    <a:pt x="11795" y="2465"/>
                    <a:pt x="11795" y="2465"/>
                    <a:pt x="11795" y="2465"/>
                  </a:cubicBezTo>
                  <a:cubicBezTo>
                    <a:pt x="11718" y="2362"/>
                    <a:pt x="11718" y="2362"/>
                    <a:pt x="11718" y="2362"/>
                  </a:cubicBezTo>
                  <a:cubicBezTo>
                    <a:pt x="11680" y="2327"/>
                    <a:pt x="11680" y="2327"/>
                    <a:pt x="11680" y="2327"/>
                  </a:cubicBezTo>
                  <a:cubicBezTo>
                    <a:pt x="11757" y="2259"/>
                    <a:pt x="11757" y="2259"/>
                    <a:pt x="11757" y="2259"/>
                  </a:cubicBezTo>
                  <a:cubicBezTo>
                    <a:pt x="11795" y="2225"/>
                    <a:pt x="11795" y="2225"/>
                    <a:pt x="11795" y="2225"/>
                  </a:cubicBezTo>
                  <a:cubicBezTo>
                    <a:pt x="11873" y="2225"/>
                    <a:pt x="11873" y="2225"/>
                    <a:pt x="11873" y="2225"/>
                  </a:cubicBezTo>
                  <a:cubicBezTo>
                    <a:pt x="11950" y="2225"/>
                    <a:pt x="11950" y="2225"/>
                    <a:pt x="11950" y="2225"/>
                  </a:cubicBezTo>
                  <a:lnTo>
                    <a:pt x="11911" y="2157"/>
                  </a:lnTo>
                  <a:close/>
                </a:path>
              </a:pathLst>
            </a:custGeom>
            <a:solidFill>
              <a:srgbClr val="33CCCC"/>
            </a:solidFill>
            <a:ln w="0">
              <a:solidFill>
                <a:srgbClr val="000000"/>
              </a:solidFill>
              <a:prstDash val="solid"/>
              <a:round/>
              <a:headEnd/>
              <a:tailEnd/>
            </a:ln>
          </p:spPr>
          <p:txBody>
            <a:bodyPr/>
            <a:lstStyle/>
            <a:p>
              <a:endParaRPr lang="fr-FR"/>
            </a:p>
          </p:txBody>
        </p:sp>
        <p:sp>
          <p:nvSpPr>
            <p:cNvPr id="10270" name="Freeform 223"/>
            <p:cNvSpPr>
              <a:spLocks/>
            </p:cNvSpPr>
            <p:nvPr/>
          </p:nvSpPr>
          <p:spPr bwMode="auto">
            <a:xfrm>
              <a:off x="3192" y="2891"/>
              <a:ext cx="1158" cy="836"/>
            </a:xfrm>
            <a:custGeom>
              <a:avLst/>
              <a:gdLst>
                <a:gd name="T0" fmla="*/ 11641 w 11950"/>
                <a:gd name="T1" fmla="*/ 2020 h 8625"/>
                <a:gd name="T2" fmla="*/ 10716 w 11950"/>
                <a:gd name="T3" fmla="*/ 2259 h 8625"/>
                <a:gd name="T4" fmla="*/ 9521 w 11950"/>
                <a:gd name="T5" fmla="*/ 1746 h 8625"/>
                <a:gd name="T6" fmla="*/ 8480 w 11950"/>
                <a:gd name="T7" fmla="*/ 1575 h 8625"/>
                <a:gd name="T8" fmla="*/ 7440 w 11950"/>
                <a:gd name="T9" fmla="*/ 1164 h 8625"/>
                <a:gd name="T10" fmla="*/ 6630 w 11950"/>
                <a:gd name="T11" fmla="*/ 924 h 8625"/>
                <a:gd name="T12" fmla="*/ 6283 w 11950"/>
                <a:gd name="T13" fmla="*/ 890 h 8625"/>
                <a:gd name="T14" fmla="*/ 5782 w 11950"/>
                <a:gd name="T15" fmla="*/ 787 h 8625"/>
                <a:gd name="T16" fmla="*/ 5358 w 11950"/>
                <a:gd name="T17" fmla="*/ 617 h 8625"/>
                <a:gd name="T18" fmla="*/ 4972 w 11950"/>
                <a:gd name="T19" fmla="*/ 685 h 8625"/>
                <a:gd name="T20" fmla="*/ 3623 w 11950"/>
                <a:gd name="T21" fmla="*/ 445 h 8625"/>
                <a:gd name="T22" fmla="*/ 2775 w 11950"/>
                <a:gd name="T23" fmla="*/ 308 h 8625"/>
                <a:gd name="T24" fmla="*/ 1850 w 11950"/>
                <a:gd name="T25" fmla="*/ 172 h 8625"/>
                <a:gd name="T26" fmla="*/ 1426 w 11950"/>
                <a:gd name="T27" fmla="*/ 0 h 8625"/>
                <a:gd name="T28" fmla="*/ 732 w 11950"/>
                <a:gd name="T29" fmla="*/ 377 h 8625"/>
                <a:gd name="T30" fmla="*/ 154 w 11950"/>
                <a:gd name="T31" fmla="*/ 514 h 8625"/>
                <a:gd name="T32" fmla="*/ 192 w 11950"/>
                <a:gd name="T33" fmla="*/ 993 h 8625"/>
                <a:gd name="T34" fmla="*/ 270 w 11950"/>
                <a:gd name="T35" fmla="*/ 1301 h 8625"/>
                <a:gd name="T36" fmla="*/ 270 w 11950"/>
                <a:gd name="T37" fmla="*/ 1575 h 8625"/>
                <a:gd name="T38" fmla="*/ 617 w 11950"/>
                <a:gd name="T39" fmla="*/ 1643 h 8625"/>
                <a:gd name="T40" fmla="*/ 963 w 11950"/>
                <a:gd name="T41" fmla="*/ 1712 h 8625"/>
                <a:gd name="T42" fmla="*/ 886 w 11950"/>
                <a:gd name="T43" fmla="*/ 1951 h 8625"/>
                <a:gd name="T44" fmla="*/ 1310 w 11950"/>
                <a:gd name="T45" fmla="*/ 1951 h 8625"/>
                <a:gd name="T46" fmla="*/ 1735 w 11950"/>
                <a:gd name="T47" fmla="*/ 2054 h 8625"/>
                <a:gd name="T48" fmla="*/ 1966 w 11950"/>
                <a:gd name="T49" fmla="*/ 1951 h 8625"/>
                <a:gd name="T50" fmla="*/ 2428 w 11950"/>
                <a:gd name="T51" fmla="*/ 2157 h 8625"/>
                <a:gd name="T52" fmla="*/ 2775 w 11950"/>
                <a:gd name="T53" fmla="*/ 2533 h 8625"/>
                <a:gd name="T54" fmla="*/ 2004 w 11950"/>
                <a:gd name="T55" fmla="*/ 3013 h 8625"/>
                <a:gd name="T56" fmla="*/ 1850 w 11950"/>
                <a:gd name="T57" fmla="*/ 3834 h 8625"/>
                <a:gd name="T58" fmla="*/ 1773 w 11950"/>
                <a:gd name="T59" fmla="*/ 4039 h 8625"/>
                <a:gd name="T60" fmla="*/ 1349 w 11950"/>
                <a:gd name="T61" fmla="*/ 4895 h 8625"/>
                <a:gd name="T62" fmla="*/ 1387 w 11950"/>
                <a:gd name="T63" fmla="*/ 5374 h 8625"/>
                <a:gd name="T64" fmla="*/ 1349 w 11950"/>
                <a:gd name="T65" fmla="*/ 6024 h 8625"/>
                <a:gd name="T66" fmla="*/ 925 w 11950"/>
                <a:gd name="T67" fmla="*/ 6538 h 8625"/>
                <a:gd name="T68" fmla="*/ 1156 w 11950"/>
                <a:gd name="T69" fmla="*/ 7222 h 8625"/>
                <a:gd name="T70" fmla="*/ 1696 w 11950"/>
                <a:gd name="T71" fmla="*/ 7633 h 8625"/>
                <a:gd name="T72" fmla="*/ 1888 w 11950"/>
                <a:gd name="T73" fmla="*/ 8043 h 8625"/>
                <a:gd name="T74" fmla="*/ 2158 w 11950"/>
                <a:gd name="T75" fmla="*/ 8454 h 8625"/>
                <a:gd name="T76" fmla="*/ 2698 w 11950"/>
                <a:gd name="T77" fmla="*/ 8420 h 8625"/>
                <a:gd name="T78" fmla="*/ 3122 w 11950"/>
                <a:gd name="T79" fmla="*/ 8181 h 8625"/>
                <a:gd name="T80" fmla="*/ 3816 w 11950"/>
                <a:gd name="T81" fmla="*/ 8009 h 8625"/>
                <a:gd name="T82" fmla="*/ 4664 w 11950"/>
                <a:gd name="T83" fmla="*/ 8078 h 8625"/>
                <a:gd name="T84" fmla="*/ 5512 w 11950"/>
                <a:gd name="T85" fmla="*/ 8181 h 8625"/>
                <a:gd name="T86" fmla="*/ 6013 w 11950"/>
                <a:gd name="T87" fmla="*/ 8078 h 8625"/>
                <a:gd name="T88" fmla="*/ 6398 w 11950"/>
                <a:gd name="T89" fmla="*/ 7907 h 8625"/>
                <a:gd name="T90" fmla="*/ 6668 w 11950"/>
                <a:gd name="T91" fmla="*/ 7428 h 8625"/>
                <a:gd name="T92" fmla="*/ 7054 w 11950"/>
                <a:gd name="T93" fmla="*/ 7291 h 8625"/>
                <a:gd name="T94" fmla="*/ 7787 w 11950"/>
                <a:gd name="T95" fmla="*/ 7222 h 8625"/>
                <a:gd name="T96" fmla="*/ 7863 w 11950"/>
                <a:gd name="T97" fmla="*/ 6914 h 8625"/>
                <a:gd name="T98" fmla="*/ 7941 w 11950"/>
                <a:gd name="T99" fmla="*/ 6469 h 8625"/>
                <a:gd name="T100" fmla="*/ 8519 w 11950"/>
                <a:gd name="T101" fmla="*/ 6195 h 8625"/>
                <a:gd name="T102" fmla="*/ 8442 w 11950"/>
                <a:gd name="T103" fmla="*/ 5922 h 8625"/>
                <a:gd name="T104" fmla="*/ 8210 w 11950"/>
                <a:gd name="T105" fmla="*/ 5511 h 8625"/>
                <a:gd name="T106" fmla="*/ 8365 w 11950"/>
                <a:gd name="T107" fmla="*/ 5032 h 8625"/>
                <a:gd name="T108" fmla="*/ 8788 w 11950"/>
                <a:gd name="T109" fmla="*/ 4450 h 8625"/>
                <a:gd name="T110" fmla="*/ 9174 w 11950"/>
                <a:gd name="T111" fmla="*/ 4039 h 8625"/>
                <a:gd name="T112" fmla="*/ 9483 w 11950"/>
                <a:gd name="T113" fmla="*/ 3868 h 8625"/>
                <a:gd name="T114" fmla="*/ 9598 w 11950"/>
                <a:gd name="T115" fmla="*/ 3526 h 8625"/>
                <a:gd name="T116" fmla="*/ 10022 w 11950"/>
                <a:gd name="T117" fmla="*/ 3389 h 8625"/>
                <a:gd name="T118" fmla="*/ 10909 w 11950"/>
                <a:gd name="T119" fmla="*/ 3115 h 8625"/>
                <a:gd name="T120" fmla="*/ 11487 w 11950"/>
                <a:gd name="T121" fmla="*/ 2841 h 8625"/>
                <a:gd name="T122" fmla="*/ 11757 w 11950"/>
                <a:gd name="T123" fmla="*/ 2259 h 862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1950"/>
                <a:gd name="T187" fmla="*/ 0 h 8625"/>
                <a:gd name="T188" fmla="*/ 11950 w 11950"/>
                <a:gd name="T189" fmla="*/ 8625 h 862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1950" h="8625">
                  <a:moveTo>
                    <a:pt x="11911" y="2157"/>
                  </a:moveTo>
                  <a:cubicBezTo>
                    <a:pt x="11834" y="2122"/>
                    <a:pt x="11834" y="2122"/>
                    <a:pt x="11834" y="2122"/>
                  </a:cubicBezTo>
                  <a:cubicBezTo>
                    <a:pt x="11795" y="2122"/>
                    <a:pt x="11795" y="2122"/>
                    <a:pt x="11795" y="2122"/>
                  </a:cubicBezTo>
                  <a:cubicBezTo>
                    <a:pt x="11718" y="2088"/>
                    <a:pt x="11718" y="2088"/>
                    <a:pt x="11718" y="2088"/>
                  </a:cubicBezTo>
                  <a:cubicBezTo>
                    <a:pt x="11680" y="2020"/>
                    <a:pt x="11680" y="2020"/>
                    <a:pt x="11680" y="2020"/>
                  </a:cubicBezTo>
                  <a:cubicBezTo>
                    <a:pt x="11680" y="2020"/>
                    <a:pt x="11680" y="2020"/>
                    <a:pt x="11680" y="2020"/>
                  </a:cubicBezTo>
                  <a:cubicBezTo>
                    <a:pt x="11641" y="2020"/>
                    <a:pt x="11641" y="2020"/>
                    <a:pt x="11641" y="2020"/>
                  </a:cubicBezTo>
                  <a:cubicBezTo>
                    <a:pt x="11641" y="2020"/>
                    <a:pt x="11641" y="2020"/>
                    <a:pt x="11641" y="2020"/>
                  </a:cubicBezTo>
                  <a:cubicBezTo>
                    <a:pt x="11641" y="2020"/>
                    <a:pt x="11526" y="2122"/>
                    <a:pt x="11448" y="2122"/>
                  </a:cubicBezTo>
                  <a:cubicBezTo>
                    <a:pt x="11333" y="2157"/>
                    <a:pt x="11333" y="2191"/>
                    <a:pt x="11256" y="2225"/>
                  </a:cubicBezTo>
                  <a:cubicBezTo>
                    <a:pt x="11256" y="2225"/>
                    <a:pt x="11178" y="2225"/>
                    <a:pt x="11178" y="2225"/>
                  </a:cubicBezTo>
                  <a:cubicBezTo>
                    <a:pt x="11102" y="2191"/>
                    <a:pt x="11063" y="2191"/>
                    <a:pt x="11025" y="2122"/>
                  </a:cubicBezTo>
                  <a:cubicBezTo>
                    <a:pt x="10986" y="2157"/>
                    <a:pt x="10909" y="2157"/>
                    <a:pt x="10832" y="2157"/>
                  </a:cubicBezTo>
                  <a:cubicBezTo>
                    <a:pt x="10793" y="2225"/>
                    <a:pt x="10793" y="2225"/>
                    <a:pt x="10716" y="2259"/>
                  </a:cubicBezTo>
                  <a:cubicBezTo>
                    <a:pt x="10716" y="2191"/>
                    <a:pt x="10716" y="2191"/>
                    <a:pt x="10639" y="2157"/>
                  </a:cubicBezTo>
                  <a:cubicBezTo>
                    <a:pt x="10639" y="2157"/>
                    <a:pt x="10562" y="2088"/>
                    <a:pt x="10485" y="2122"/>
                  </a:cubicBezTo>
                  <a:cubicBezTo>
                    <a:pt x="10485" y="2054"/>
                    <a:pt x="10485" y="1986"/>
                    <a:pt x="10446" y="1951"/>
                  </a:cubicBezTo>
                  <a:cubicBezTo>
                    <a:pt x="10369" y="1883"/>
                    <a:pt x="10292" y="1917"/>
                    <a:pt x="10177" y="1986"/>
                  </a:cubicBezTo>
                  <a:cubicBezTo>
                    <a:pt x="10177" y="1986"/>
                    <a:pt x="10138" y="1986"/>
                    <a:pt x="10061" y="2020"/>
                  </a:cubicBezTo>
                  <a:cubicBezTo>
                    <a:pt x="9907" y="1986"/>
                    <a:pt x="10022" y="1848"/>
                    <a:pt x="9868" y="1814"/>
                  </a:cubicBezTo>
                  <a:cubicBezTo>
                    <a:pt x="9791" y="1712"/>
                    <a:pt x="9521" y="1746"/>
                    <a:pt x="9521" y="1746"/>
                  </a:cubicBezTo>
                  <a:cubicBezTo>
                    <a:pt x="9444" y="1643"/>
                    <a:pt x="9367" y="1712"/>
                    <a:pt x="9251" y="1746"/>
                  </a:cubicBezTo>
                  <a:cubicBezTo>
                    <a:pt x="9251" y="1746"/>
                    <a:pt x="9251" y="1746"/>
                    <a:pt x="9251" y="1746"/>
                  </a:cubicBezTo>
                  <a:cubicBezTo>
                    <a:pt x="9213" y="1814"/>
                    <a:pt x="9213" y="1814"/>
                    <a:pt x="9213" y="1814"/>
                  </a:cubicBezTo>
                  <a:cubicBezTo>
                    <a:pt x="9174" y="1746"/>
                    <a:pt x="9136" y="1746"/>
                    <a:pt x="9136" y="1746"/>
                  </a:cubicBezTo>
                  <a:cubicBezTo>
                    <a:pt x="8982" y="1712"/>
                    <a:pt x="8905" y="1746"/>
                    <a:pt x="8788" y="1746"/>
                  </a:cubicBezTo>
                  <a:cubicBezTo>
                    <a:pt x="8712" y="1780"/>
                    <a:pt x="8788" y="1712"/>
                    <a:pt x="8712" y="1643"/>
                  </a:cubicBezTo>
                  <a:cubicBezTo>
                    <a:pt x="8635" y="1677"/>
                    <a:pt x="8557" y="1609"/>
                    <a:pt x="8480" y="1575"/>
                  </a:cubicBezTo>
                  <a:cubicBezTo>
                    <a:pt x="8403" y="1541"/>
                    <a:pt x="8288" y="1609"/>
                    <a:pt x="8288" y="1609"/>
                  </a:cubicBezTo>
                  <a:cubicBezTo>
                    <a:pt x="8210" y="1609"/>
                    <a:pt x="8210" y="1609"/>
                    <a:pt x="8133" y="1575"/>
                  </a:cubicBezTo>
                  <a:cubicBezTo>
                    <a:pt x="8056" y="1575"/>
                    <a:pt x="8056" y="1541"/>
                    <a:pt x="7979" y="1472"/>
                  </a:cubicBezTo>
                  <a:cubicBezTo>
                    <a:pt x="7979" y="1472"/>
                    <a:pt x="7902" y="1438"/>
                    <a:pt x="7825" y="1369"/>
                  </a:cubicBezTo>
                  <a:cubicBezTo>
                    <a:pt x="7671" y="1301"/>
                    <a:pt x="7710" y="1403"/>
                    <a:pt x="7593" y="1369"/>
                  </a:cubicBezTo>
                  <a:cubicBezTo>
                    <a:pt x="7517" y="1301"/>
                    <a:pt x="7478" y="1335"/>
                    <a:pt x="7440" y="1267"/>
                  </a:cubicBezTo>
                  <a:cubicBezTo>
                    <a:pt x="7440" y="1267"/>
                    <a:pt x="7362" y="1232"/>
                    <a:pt x="7440" y="1164"/>
                  </a:cubicBezTo>
                  <a:cubicBezTo>
                    <a:pt x="7517" y="1027"/>
                    <a:pt x="7208" y="1027"/>
                    <a:pt x="7208" y="1027"/>
                  </a:cubicBezTo>
                  <a:cubicBezTo>
                    <a:pt x="7170" y="959"/>
                    <a:pt x="7170" y="890"/>
                    <a:pt x="7170" y="890"/>
                  </a:cubicBezTo>
                  <a:cubicBezTo>
                    <a:pt x="7170" y="890"/>
                    <a:pt x="7015" y="856"/>
                    <a:pt x="7015" y="856"/>
                  </a:cubicBezTo>
                  <a:cubicBezTo>
                    <a:pt x="6900" y="890"/>
                    <a:pt x="6900" y="890"/>
                    <a:pt x="6900" y="890"/>
                  </a:cubicBezTo>
                  <a:cubicBezTo>
                    <a:pt x="6823" y="890"/>
                    <a:pt x="6823" y="890"/>
                    <a:pt x="6823" y="890"/>
                  </a:cubicBezTo>
                  <a:cubicBezTo>
                    <a:pt x="6746" y="924"/>
                    <a:pt x="6746" y="924"/>
                    <a:pt x="6746" y="924"/>
                  </a:cubicBezTo>
                  <a:cubicBezTo>
                    <a:pt x="6630" y="924"/>
                    <a:pt x="6630" y="924"/>
                    <a:pt x="6630" y="924"/>
                  </a:cubicBezTo>
                  <a:cubicBezTo>
                    <a:pt x="6630" y="924"/>
                    <a:pt x="6630" y="924"/>
                    <a:pt x="6630" y="924"/>
                  </a:cubicBezTo>
                  <a:cubicBezTo>
                    <a:pt x="6515" y="959"/>
                    <a:pt x="6515" y="959"/>
                    <a:pt x="6515" y="959"/>
                  </a:cubicBezTo>
                  <a:cubicBezTo>
                    <a:pt x="6437" y="959"/>
                    <a:pt x="6437" y="959"/>
                    <a:pt x="6437" y="959"/>
                  </a:cubicBezTo>
                  <a:cubicBezTo>
                    <a:pt x="6360" y="924"/>
                    <a:pt x="6360" y="924"/>
                    <a:pt x="6360" y="924"/>
                  </a:cubicBezTo>
                  <a:cubicBezTo>
                    <a:pt x="6360" y="856"/>
                    <a:pt x="6360" y="856"/>
                    <a:pt x="6360" y="856"/>
                  </a:cubicBezTo>
                  <a:cubicBezTo>
                    <a:pt x="6283" y="890"/>
                    <a:pt x="6283" y="890"/>
                    <a:pt x="6283" y="890"/>
                  </a:cubicBezTo>
                  <a:cubicBezTo>
                    <a:pt x="6283" y="890"/>
                    <a:pt x="6283" y="890"/>
                    <a:pt x="6283" y="890"/>
                  </a:cubicBezTo>
                  <a:cubicBezTo>
                    <a:pt x="6206" y="787"/>
                    <a:pt x="6206" y="787"/>
                    <a:pt x="6206" y="787"/>
                  </a:cubicBezTo>
                  <a:cubicBezTo>
                    <a:pt x="6129" y="787"/>
                    <a:pt x="6129" y="787"/>
                    <a:pt x="6129" y="787"/>
                  </a:cubicBezTo>
                  <a:cubicBezTo>
                    <a:pt x="6052" y="787"/>
                    <a:pt x="6052" y="787"/>
                    <a:pt x="6052" y="787"/>
                  </a:cubicBezTo>
                  <a:cubicBezTo>
                    <a:pt x="6013" y="822"/>
                    <a:pt x="6013" y="822"/>
                    <a:pt x="6013" y="822"/>
                  </a:cubicBezTo>
                  <a:cubicBezTo>
                    <a:pt x="5936" y="753"/>
                    <a:pt x="5936" y="753"/>
                    <a:pt x="5936" y="753"/>
                  </a:cubicBezTo>
                  <a:cubicBezTo>
                    <a:pt x="5859" y="787"/>
                    <a:pt x="5859" y="787"/>
                    <a:pt x="5859" y="787"/>
                  </a:cubicBezTo>
                  <a:cubicBezTo>
                    <a:pt x="5782" y="787"/>
                    <a:pt x="5782" y="787"/>
                    <a:pt x="5782" y="787"/>
                  </a:cubicBezTo>
                  <a:cubicBezTo>
                    <a:pt x="5705" y="787"/>
                    <a:pt x="5705" y="787"/>
                    <a:pt x="5705" y="787"/>
                  </a:cubicBezTo>
                  <a:cubicBezTo>
                    <a:pt x="5628" y="753"/>
                    <a:pt x="5628" y="753"/>
                    <a:pt x="5628" y="753"/>
                  </a:cubicBezTo>
                  <a:cubicBezTo>
                    <a:pt x="5628" y="685"/>
                    <a:pt x="5628" y="685"/>
                    <a:pt x="5628" y="685"/>
                  </a:cubicBezTo>
                  <a:cubicBezTo>
                    <a:pt x="5628" y="651"/>
                    <a:pt x="5628" y="651"/>
                    <a:pt x="5628" y="651"/>
                  </a:cubicBezTo>
                  <a:cubicBezTo>
                    <a:pt x="5551" y="651"/>
                    <a:pt x="5551" y="651"/>
                    <a:pt x="5551" y="651"/>
                  </a:cubicBezTo>
                  <a:cubicBezTo>
                    <a:pt x="5473" y="617"/>
                    <a:pt x="5473" y="617"/>
                    <a:pt x="5473" y="617"/>
                  </a:cubicBezTo>
                  <a:cubicBezTo>
                    <a:pt x="5358" y="617"/>
                    <a:pt x="5358" y="617"/>
                    <a:pt x="5358" y="617"/>
                  </a:cubicBezTo>
                  <a:cubicBezTo>
                    <a:pt x="5358" y="685"/>
                    <a:pt x="5358" y="685"/>
                    <a:pt x="5358" y="685"/>
                  </a:cubicBezTo>
                  <a:cubicBezTo>
                    <a:pt x="5281" y="685"/>
                    <a:pt x="5281" y="685"/>
                    <a:pt x="5281" y="685"/>
                  </a:cubicBezTo>
                  <a:cubicBezTo>
                    <a:pt x="5281" y="651"/>
                    <a:pt x="5281" y="651"/>
                    <a:pt x="5281" y="651"/>
                  </a:cubicBezTo>
                  <a:cubicBezTo>
                    <a:pt x="5203" y="651"/>
                    <a:pt x="5203" y="651"/>
                    <a:pt x="5203" y="651"/>
                  </a:cubicBezTo>
                  <a:cubicBezTo>
                    <a:pt x="5203" y="582"/>
                    <a:pt x="5203" y="582"/>
                    <a:pt x="5203" y="582"/>
                  </a:cubicBezTo>
                  <a:cubicBezTo>
                    <a:pt x="5088" y="685"/>
                    <a:pt x="5088" y="685"/>
                    <a:pt x="5088" y="685"/>
                  </a:cubicBezTo>
                  <a:cubicBezTo>
                    <a:pt x="4972" y="685"/>
                    <a:pt x="4972" y="685"/>
                    <a:pt x="4972" y="685"/>
                  </a:cubicBezTo>
                  <a:cubicBezTo>
                    <a:pt x="4818" y="719"/>
                    <a:pt x="4818" y="719"/>
                    <a:pt x="4818" y="719"/>
                  </a:cubicBezTo>
                  <a:cubicBezTo>
                    <a:pt x="4548" y="719"/>
                    <a:pt x="4548" y="719"/>
                    <a:pt x="4548" y="719"/>
                  </a:cubicBezTo>
                  <a:cubicBezTo>
                    <a:pt x="4317" y="617"/>
                    <a:pt x="4317" y="617"/>
                    <a:pt x="4317" y="617"/>
                  </a:cubicBezTo>
                  <a:cubicBezTo>
                    <a:pt x="4125" y="548"/>
                    <a:pt x="4125" y="548"/>
                    <a:pt x="4125" y="548"/>
                  </a:cubicBezTo>
                  <a:cubicBezTo>
                    <a:pt x="4047" y="548"/>
                    <a:pt x="4047" y="548"/>
                    <a:pt x="4047" y="548"/>
                  </a:cubicBezTo>
                  <a:cubicBezTo>
                    <a:pt x="3739" y="480"/>
                    <a:pt x="3739" y="480"/>
                    <a:pt x="3739" y="480"/>
                  </a:cubicBezTo>
                  <a:cubicBezTo>
                    <a:pt x="3623" y="445"/>
                    <a:pt x="3623" y="445"/>
                    <a:pt x="3623" y="445"/>
                  </a:cubicBezTo>
                  <a:cubicBezTo>
                    <a:pt x="3508" y="342"/>
                    <a:pt x="3508" y="342"/>
                    <a:pt x="3508" y="342"/>
                  </a:cubicBezTo>
                  <a:cubicBezTo>
                    <a:pt x="3430" y="308"/>
                    <a:pt x="3430" y="308"/>
                    <a:pt x="3430" y="308"/>
                  </a:cubicBezTo>
                  <a:cubicBezTo>
                    <a:pt x="3315" y="377"/>
                    <a:pt x="3315" y="377"/>
                    <a:pt x="3315" y="377"/>
                  </a:cubicBezTo>
                  <a:cubicBezTo>
                    <a:pt x="3122" y="342"/>
                    <a:pt x="3122" y="342"/>
                    <a:pt x="3122" y="342"/>
                  </a:cubicBezTo>
                  <a:cubicBezTo>
                    <a:pt x="3045" y="308"/>
                    <a:pt x="3045" y="308"/>
                    <a:pt x="3045" y="308"/>
                  </a:cubicBezTo>
                  <a:cubicBezTo>
                    <a:pt x="2891" y="274"/>
                    <a:pt x="2891" y="274"/>
                    <a:pt x="2891" y="274"/>
                  </a:cubicBezTo>
                  <a:cubicBezTo>
                    <a:pt x="2775" y="308"/>
                    <a:pt x="2775" y="308"/>
                    <a:pt x="2775" y="308"/>
                  </a:cubicBezTo>
                  <a:cubicBezTo>
                    <a:pt x="2621" y="308"/>
                    <a:pt x="2621" y="308"/>
                    <a:pt x="2621" y="308"/>
                  </a:cubicBezTo>
                  <a:cubicBezTo>
                    <a:pt x="2505" y="274"/>
                    <a:pt x="2505" y="274"/>
                    <a:pt x="2505" y="274"/>
                  </a:cubicBezTo>
                  <a:cubicBezTo>
                    <a:pt x="2351" y="308"/>
                    <a:pt x="2351" y="308"/>
                    <a:pt x="2351" y="308"/>
                  </a:cubicBezTo>
                  <a:cubicBezTo>
                    <a:pt x="2235" y="274"/>
                    <a:pt x="2235" y="274"/>
                    <a:pt x="2235" y="274"/>
                  </a:cubicBezTo>
                  <a:cubicBezTo>
                    <a:pt x="2004" y="308"/>
                    <a:pt x="2004" y="308"/>
                    <a:pt x="2004" y="308"/>
                  </a:cubicBezTo>
                  <a:cubicBezTo>
                    <a:pt x="1850" y="206"/>
                    <a:pt x="1850" y="206"/>
                    <a:pt x="1850" y="206"/>
                  </a:cubicBezTo>
                  <a:cubicBezTo>
                    <a:pt x="1850" y="172"/>
                    <a:pt x="1850" y="172"/>
                    <a:pt x="1850" y="172"/>
                  </a:cubicBezTo>
                  <a:cubicBezTo>
                    <a:pt x="1773" y="103"/>
                    <a:pt x="1773" y="103"/>
                    <a:pt x="1773" y="103"/>
                  </a:cubicBezTo>
                  <a:cubicBezTo>
                    <a:pt x="1696" y="137"/>
                    <a:pt x="1696" y="137"/>
                    <a:pt x="1696" y="137"/>
                  </a:cubicBezTo>
                  <a:cubicBezTo>
                    <a:pt x="1618" y="69"/>
                    <a:pt x="1618" y="69"/>
                    <a:pt x="1618" y="69"/>
                  </a:cubicBezTo>
                  <a:cubicBezTo>
                    <a:pt x="1618" y="35"/>
                    <a:pt x="1618" y="35"/>
                    <a:pt x="1618" y="35"/>
                  </a:cubicBezTo>
                  <a:cubicBezTo>
                    <a:pt x="1426" y="103"/>
                    <a:pt x="1426" y="103"/>
                    <a:pt x="1426" y="103"/>
                  </a:cubicBezTo>
                  <a:cubicBezTo>
                    <a:pt x="1426" y="69"/>
                    <a:pt x="1426" y="69"/>
                    <a:pt x="1426" y="69"/>
                  </a:cubicBezTo>
                  <a:cubicBezTo>
                    <a:pt x="1426" y="0"/>
                    <a:pt x="1426" y="0"/>
                    <a:pt x="1426" y="0"/>
                  </a:cubicBezTo>
                  <a:cubicBezTo>
                    <a:pt x="1426" y="0"/>
                    <a:pt x="1426" y="0"/>
                    <a:pt x="1426" y="0"/>
                  </a:cubicBezTo>
                  <a:cubicBezTo>
                    <a:pt x="1156" y="103"/>
                    <a:pt x="1156" y="103"/>
                    <a:pt x="1156" y="103"/>
                  </a:cubicBezTo>
                  <a:cubicBezTo>
                    <a:pt x="963" y="206"/>
                    <a:pt x="963" y="206"/>
                    <a:pt x="963" y="206"/>
                  </a:cubicBezTo>
                  <a:cubicBezTo>
                    <a:pt x="1079" y="308"/>
                    <a:pt x="1079" y="308"/>
                    <a:pt x="1079" y="308"/>
                  </a:cubicBezTo>
                  <a:cubicBezTo>
                    <a:pt x="1002" y="377"/>
                    <a:pt x="1002" y="377"/>
                    <a:pt x="1002" y="377"/>
                  </a:cubicBezTo>
                  <a:cubicBezTo>
                    <a:pt x="886" y="342"/>
                    <a:pt x="886" y="342"/>
                    <a:pt x="886" y="342"/>
                  </a:cubicBezTo>
                  <a:cubicBezTo>
                    <a:pt x="732" y="377"/>
                    <a:pt x="732" y="377"/>
                    <a:pt x="732" y="377"/>
                  </a:cubicBezTo>
                  <a:cubicBezTo>
                    <a:pt x="732" y="377"/>
                    <a:pt x="732" y="377"/>
                    <a:pt x="732" y="377"/>
                  </a:cubicBezTo>
                  <a:cubicBezTo>
                    <a:pt x="617" y="377"/>
                    <a:pt x="617" y="377"/>
                    <a:pt x="617" y="377"/>
                  </a:cubicBezTo>
                  <a:cubicBezTo>
                    <a:pt x="617" y="377"/>
                    <a:pt x="617" y="377"/>
                    <a:pt x="617" y="377"/>
                  </a:cubicBezTo>
                  <a:cubicBezTo>
                    <a:pt x="540" y="342"/>
                    <a:pt x="540" y="342"/>
                    <a:pt x="540" y="342"/>
                  </a:cubicBezTo>
                  <a:cubicBezTo>
                    <a:pt x="423" y="377"/>
                    <a:pt x="423" y="377"/>
                    <a:pt x="423" y="377"/>
                  </a:cubicBezTo>
                  <a:cubicBezTo>
                    <a:pt x="231" y="445"/>
                    <a:pt x="231" y="445"/>
                    <a:pt x="231" y="445"/>
                  </a:cubicBezTo>
                  <a:cubicBezTo>
                    <a:pt x="154" y="514"/>
                    <a:pt x="154" y="514"/>
                    <a:pt x="154" y="514"/>
                  </a:cubicBezTo>
                  <a:cubicBezTo>
                    <a:pt x="154" y="514"/>
                    <a:pt x="154" y="514"/>
                    <a:pt x="154" y="514"/>
                  </a:cubicBezTo>
                  <a:cubicBezTo>
                    <a:pt x="77" y="651"/>
                    <a:pt x="77" y="651"/>
                    <a:pt x="77" y="651"/>
                  </a:cubicBezTo>
                  <a:cubicBezTo>
                    <a:pt x="0" y="719"/>
                    <a:pt x="0" y="719"/>
                    <a:pt x="0" y="719"/>
                  </a:cubicBezTo>
                  <a:cubicBezTo>
                    <a:pt x="154" y="753"/>
                    <a:pt x="154" y="753"/>
                    <a:pt x="154" y="753"/>
                  </a:cubicBezTo>
                  <a:cubicBezTo>
                    <a:pt x="192" y="890"/>
                    <a:pt x="192" y="890"/>
                    <a:pt x="192" y="890"/>
                  </a:cubicBezTo>
                  <a:cubicBezTo>
                    <a:pt x="270" y="924"/>
                    <a:pt x="270" y="924"/>
                    <a:pt x="270" y="924"/>
                  </a:cubicBezTo>
                  <a:cubicBezTo>
                    <a:pt x="192" y="993"/>
                    <a:pt x="192" y="993"/>
                    <a:pt x="192" y="993"/>
                  </a:cubicBezTo>
                  <a:cubicBezTo>
                    <a:pt x="154" y="1062"/>
                    <a:pt x="154" y="1062"/>
                    <a:pt x="154" y="1062"/>
                  </a:cubicBezTo>
                  <a:cubicBezTo>
                    <a:pt x="115" y="1130"/>
                    <a:pt x="115" y="1130"/>
                    <a:pt x="115" y="1130"/>
                  </a:cubicBezTo>
                  <a:cubicBezTo>
                    <a:pt x="192" y="1198"/>
                    <a:pt x="192" y="1198"/>
                    <a:pt x="192" y="1198"/>
                  </a:cubicBezTo>
                  <a:cubicBezTo>
                    <a:pt x="231" y="1130"/>
                    <a:pt x="231" y="1130"/>
                    <a:pt x="231" y="1130"/>
                  </a:cubicBezTo>
                  <a:cubicBezTo>
                    <a:pt x="308" y="1096"/>
                    <a:pt x="308" y="1096"/>
                    <a:pt x="308" y="1096"/>
                  </a:cubicBezTo>
                  <a:cubicBezTo>
                    <a:pt x="423" y="1062"/>
                    <a:pt x="423" y="1062"/>
                    <a:pt x="423" y="1062"/>
                  </a:cubicBezTo>
                  <a:cubicBezTo>
                    <a:pt x="270" y="1301"/>
                    <a:pt x="270" y="1301"/>
                    <a:pt x="270" y="1301"/>
                  </a:cubicBezTo>
                  <a:cubicBezTo>
                    <a:pt x="270" y="1335"/>
                    <a:pt x="270" y="1335"/>
                    <a:pt x="270" y="1335"/>
                  </a:cubicBezTo>
                  <a:cubicBezTo>
                    <a:pt x="385" y="1403"/>
                    <a:pt x="385" y="1403"/>
                    <a:pt x="385" y="1403"/>
                  </a:cubicBezTo>
                  <a:cubicBezTo>
                    <a:pt x="308" y="1403"/>
                    <a:pt x="308" y="1403"/>
                    <a:pt x="308" y="1403"/>
                  </a:cubicBezTo>
                  <a:cubicBezTo>
                    <a:pt x="308" y="1472"/>
                    <a:pt x="308" y="1472"/>
                    <a:pt x="308" y="1472"/>
                  </a:cubicBezTo>
                  <a:cubicBezTo>
                    <a:pt x="462" y="1507"/>
                    <a:pt x="462" y="1507"/>
                    <a:pt x="462" y="1507"/>
                  </a:cubicBezTo>
                  <a:cubicBezTo>
                    <a:pt x="347" y="1575"/>
                    <a:pt x="347" y="1575"/>
                    <a:pt x="347" y="1575"/>
                  </a:cubicBezTo>
                  <a:cubicBezTo>
                    <a:pt x="270" y="1575"/>
                    <a:pt x="270" y="1575"/>
                    <a:pt x="270" y="1575"/>
                  </a:cubicBezTo>
                  <a:cubicBezTo>
                    <a:pt x="231" y="1780"/>
                    <a:pt x="231" y="1780"/>
                    <a:pt x="231" y="1780"/>
                  </a:cubicBezTo>
                  <a:cubicBezTo>
                    <a:pt x="308" y="1746"/>
                    <a:pt x="308" y="1746"/>
                    <a:pt x="308" y="1746"/>
                  </a:cubicBezTo>
                  <a:cubicBezTo>
                    <a:pt x="385" y="1746"/>
                    <a:pt x="385" y="1746"/>
                    <a:pt x="385" y="1746"/>
                  </a:cubicBezTo>
                  <a:cubicBezTo>
                    <a:pt x="462" y="1746"/>
                    <a:pt x="462" y="1746"/>
                    <a:pt x="462" y="1746"/>
                  </a:cubicBezTo>
                  <a:cubicBezTo>
                    <a:pt x="501" y="1677"/>
                    <a:pt x="501" y="1677"/>
                    <a:pt x="501" y="1677"/>
                  </a:cubicBezTo>
                  <a:cubicBezTo>
                    <a:pt x="578" y="1643"/>
                    <a:pt x="578" y="1643"/>
                    <a:pt x="578" y="1643"/>
                  </a:cubicBezTo>
                  <a:cubicBezTo>
                    <a:pt x="617" y="1643"/>
                    <a:pt x="617" y="1643"/>
                    <a:pt x="617" y="1643"/>
                  </a:cubicBezTo>
                  <a:cubicBezTo>
                    <a:pt x="693" y="1643"/>
                    <a:pt x="693" y="1643"/>
                    <a:pt x="693" y="1643"/>
                  </a:cubicBezTo>
                  <a:cubicBezTo>
                    <a:pt x="771" y="1609"/>
                    <a:pt x="771" y="1609"/>
                    <a:pt x="771" y="1609"/>
                  </a:cubicBezTo>
                  <a:cubicBezTo>
                    <a:pt x="886" y="1609"/>
                    <a:pt x="886" y="1609"/>
                    <a:pt x="886" y="1609"/>
                  </a:cubicBezTo>
                  <a:cubicBezTo>
                    <a:pt x="886" y="1643"/>
                    <a:pt x="886" y="1643"/>
                    <a:pt x="886" y="1643"/>
                  </a:cubicBezTo>
                  <a:cubicBezTo>
                    <a:pt x="886" y="1643"/>
                    <a:pt x="886" y="1643"/>
                    <a:pt x="886" y="1643"/>
                  </a:cubicBezTo>
                  <a:cubicBezTo>
                    <a:pt x="925" y="1712"/>
                    <a:pt x="925" y="1712"/>
                    <a:pt x="925" y="1712"/>
                  </a:cubicBezTo>
                  <a:cubicBezTo>
                    <a:pt x="963" y="1712"/>
                    <a:pt x="963" y="1712"/>
                    <a:pt x="963" y="1712"/>
                  </a:cubicBezTo>
                  <a:cubicBezTo>
                    <a:pt x="1002" y="1746"/>
                    <a:pt x="1002" y="1746"/>
                    <a:pt x="1002" y="1746"/>
                  </a:cubicBezTo>
                  <a:cubicBezTo>
                    <a:pt x="1002" y="1746"/>
                    <a:pt x="1002" y="1746"/>
                    <a:pt x="1002" y="1746"/>
                  </a:cubicBezTo>
                  <a:cubicBezTo>
                    <a:pt x="925" y="1780"/>
                    <a:pt x="925" y="1780"/>
                    <a:pt x="925" y="1780"/>
                  </a:cubicBezTo>
                  <a:cubicBezTo>
                    <a:pt x="886" y="1848"/>
                    <a:pt x="886" y="1848"/>
                    <a:pt x="886" y="1848"/>
                  </a:cubicBezTo>
                  <a:cubicBezTo>
                    <a:pt x="809" y="1917"/>
                    <a:pt x="809" y="1917"/>
                    <a:pt x="809" y="1917"/>
                  </a:cubicBezTo>
                  <a:cubicBezTo>
                    <a:pt x="809" y="1917"/>
                    <a:pt x="809" y="1917"/>
                    <a:pt x="809" y="1917"/>
                  </a:cubicBezTo>
                  <a:cubicBezTo>
                    <a:pt x="886" y="1951"/>
                    <a:pt x="886" y="1951"/>
                    <a:pt x="886" y="1951"/>
                  </a:cubicBezTo>
                  <a:cubicBezTo>
                    <a:pt x="886" y="1951"/>
                    <a:pt x="886" y="1951"/>
                    <a:pt x="886" y="1951"/>
                  </a:cubicBezTo>
                  <a:cubicBezTo>
                    <a:pt x="1040" y="1917"/>
                    <a:pt x="1040" y="1917"/>
                    <a:pt x="1040" y="1917"/>
                  </a:cubicBezTo>
                  <a:cubicBezTo>
                    <a:pt x="1040" y="1986"/>
                    <a:pt x="1040" y="1986"/>
                    <a:pt x="1040" y="1986"/>
                  </a:cubicBezTo>
                  <a:cubicBezTo>
                    <a:pt x="1156" y="1917"/>
                    <a:pt x="1156" y="1917"/>
                    <a:pt x="1156" y="1917"/>
                  </a:cubicBezTo>
                  <a:cubicBezTo>
                    <a:pt x="1233" y="1951"/>
                    <a:pt x="1233" y="1951"/>
                    <a:pt x="1233" y="1951"/>
                  </a:cubicBezTo>
                  <a:cubicBezTo>
                    <a:pt x="1233" y="1951"/>
                    <a:pt x="1233" y="1951"/>
                    <a:pt x="1233" y="1951"/>
                  </a:cubicBezTo>
                  <a:cubicBezTo>
                    <a:pt x="1310" y="1951"/>
                    <a:pt x="1310" y="1951"/>
                    <a:pt x="1310" y="1951"/>
                  </a:cubicBezTo>
                  <a:cubicBezTo>
                    <a:pt x="1387" y="1986"/>
                    <a:pt x="1387" y="1986"/>
                    <a:pt x="1387" y="1986"/>
                  </a:cubicBezTo>
                  <a:cubicBezTo>
                    <a:pt x="1387" y="2054"/>
                    <a:pt x="1387" y="2054"/>
                    <a:pt x="1387" y="2054"/>
                  </a:cubicBezTo>
                  <a:cubicBezTo>
                    <a:pt x="1465" y="2054"/>
                    <a:pt x="1465" y="2054"/>
                    <a:pt x="1465" y="2054"/>
                  </a:cubicBezTo>
                  <a:cubicBezTo>
                    <a:pt x="1580" y="2020"/>
                    <a:pt x="1580" y="2020"/>
                    <a:pt x="1580" y="2020"/>
                  </a:cubicBezTo>
                  <a:cubicBezTo>
                    <a:pt x="1657" y="2054"/>
                    <a:pt x="1657" y="2054"/>
                    <a:pt x="1657" y="2054"/>
                  </a:cubicBezTo>
                  <a:cubicBezTo>
                    <a:pt x="1735" y="2054"/>
                    <a:pt x="1735" y="2054"/>
                    <a:pt x="1735" y="2054"/>
                  </a:cubicBezTo>
                  <a:cubicBezTo>
                    <a:pt x="1735" y="2054"/>
                    <a:pt x="1735" y="2054"/>
                    <a:pt x="1735" y="2054"/>
                  </a:cubicBezTo>
                  <a:cubicBezTo>
                    <a:pt x="1812" y="2054"/>
                    <a:pt x="1812" y="2054"/>
                    <a:pt x="1812" y="2054"/>
                  </a:cubicBezTo>
                  <a:cubicBezTo>
                    <a:pt x="1812" y="2054"/>
                    <a:pt x="1812" y="2054"/>
                    <a:pt x="1812" y="2054"/>
                  </a:cubicBezTo>
                  <a:cubicBezTo>
                    <a:pt x="1812" y="2054"/>
                    <a:pt x="1812" y="2054"/>
                    <a:pt x="1812" y="2054"/>
                  </a:cubicBezTo>
                  <a:cubicBezTo>
                    <a:pt x="1850" y="1951"/>
                    <a:pt x="1850" y="1951"/>
                    <a:pt x="1850" y="1951"/>
                  </a:cubicBezTo>
                  <a:cubicBezTo>
                    <a:pt x="1888" y="1883"/>
                    <a:pt x="1888" y="1883"/>
                    <a:pt x="1888" y="1883"/>
                  </a:cubicBezTo>
                  <a:cubicBezTo>
                    <a:pt x="1966" y="1951"/>
                    <a:pt x="1966" y="1951"/>
                    <a:pt x="1966" y="1951"/>
                  </a:cubicBezTo>
                  <a:cubicBezTo>
                    <a:pt x="1966" y="1951"/>
                    <a:pt x="1966" y="1951"/>
                    <a:pt x="1966" y="1951"/>
                  </a:cubicBezTo>
                  <a:cubicBezTo>
                    <a:pt x="1966" y="1951"/>
                    <a:pt x="1966" y="1951"/>
                    <a:pt x="1966" y="1951"/>
                  </a:cubicBezTo>
                  <a:cubicBezTo>
                    <a:pt x="2043" y="1986"/>
                    <a:pt x="2043" y="1986"/>
                    <a:pt x="2043" y="1986"/>
                  </a:cubicBezTo>
                  <a:cubicBezTo>
                    <a:pt x="2081" y="2054"/>
                    <a:pt x="2081" y="2054"/>
                    <a:pt x="2081" y="2054"/>
                  </a:cubicBezTo>
                  <a:cubicBezTo>
                    <a:pt x="2158" y="2054"/>
                    <a:pt x="2158" y="2054"/>
                    <a:pt x="2158" y="2054"/>
                  </a:cubicBezTo>
                  <a:cubicBezTo>
                    <a:pt x="2274" y="1951"/>
                    <a:pt x="2274" y="1951"/>
                    <a:pt x="2274" y="1951"/>
                  </a:cubicBezTo>
                  <a:cubicBezTo>
                    <a:pt x="2428" y="2122"/>
                    <a:pt x="2428" y="2122"/>
                    <a:pt x="2428" y="2122"/>
                  </a:cubicBezTo>
                  <a:cubicBezTo>
                    <a:pt x="2428" y="2157"/>
                    <a:pt x="2428" y="2157"/>
                    <a:pt x="2428" y="2157"/>
                  </a:cubicBezTo>
                  <a:cubicBezTo>
                    <a:pt x="2390" y="2225"/>
                    <a:pt x="2390" y="2225"/>
                    <a:pt x="2390" y="2225"/>
                  </a:cubicBezTo>
                  <a:cubicBezTo>
                    <a:pt x="2390" y="2293"/>
                    <a:pt x="2390" y="2293"/>
                    <a:pt x="2390" y="2293"/>
                  </a:cubicBezTo>
                  <a:cubicBezTo>
                    <a:pt x="2428" y="2362"/>
                    <a:pt x="2428" y="2362"/>
                    <a:pt x="2428" y="2362"/>
                  </a:cubicBezTo>
                  <a:cubicBezTo>
                    <a:pt x="2467" y="2327"/>
                    <a:pt x="2467" y="2327"/>
                    <a:pt x="2467" y="2327"/>
                  </a:cubicBezTo>
                  <a:cubicBezTo>
                    <a:pt x="2544" y="2396"/>
                    <a:pt x="2544" y="2396"/>
                    <a:pt x="2544" y="2396"/>
                  </a:cubicBezTo>
                  <a:cubicBezTo>
                    <a:pt x="2698" y="2362"/>
                    <a:pt x="2698" y="2362"/>
                    <a:pt x="2698" y="2362"/>
                  </a:cubicBezTo>
                  <a:cubicBezTo>
                    <a:pt x="2775" y="2533"/>
                    <a:pt x="2775" y="2533"/>
                    <a:pt x="2775" y="2533"/>
                  </a:cubicBezTo>
                  <a:cubicBezTo>
                    <a:pt x="2737" y="2602"/>
                    <a:pt x="2737" y="2602"/>
                    <a:pt x="2737" y="2602"/>
                  </a:cubicBezTo>
                  <a:cubicBezTo>
                    <a:pt x="2621" y="2670"/>
                    <a:pt x="2621" y="2670"/>
                    <a:pt x="2621" y="2670"/>
                  </a:cubicBezTo>
                  <a:cubicBezTo>
                    <a:pt x="2582" y="2738"/>
                    <a:pt x="2582" y="2738"/>
                    <a:pt x="2582" y="2738"/>
                  </a:cubicBezTo>
                  <a:cubicBezTo>
                    <a:pt x="2428" y="2772"/>
                    <a:pt x="2428" y="2772"/>
                    <a:pt x="2428" y="2772"/>
                  </a:cubicBezTo>
                  <a:cubicBezTo>
                    <a:pt x="2390" y="2772"/>
                    <a:pt x="2390" y="2772"/>
                    <a:pt x="2390" y="2772"/>
                  </a:cubicBezTo>
                  <a:cubicBezTo>
                    <a:pt x="2197" y="2875"/>
                    <a:pt x="2197" y="2875"/>
                    <a:pt x="2197" y="2875"/>
                  </a:cubicBezTo>
                  <a:cubicBezTo>
                    <a:pt x="2004" y="3013"/>
                    <a:pt x="2004" y="3013"/>
                    <a:pt x="2004" y="3013"/>
                  </a:cubicBezTo>
                  <a:cubicBezTo>
                    <a:pt x="1966" y="3047"/>
                    <a:pt x="1966" y="3047"/>
                    <a:pt x="1966" y="3047"/>
                  </a:cubicBezTo>
                  <a:cubicBezTo>
                    <a:pt x="1927" y="3217"/>
                    <a:pt x="1927" y="3217"/>
                    <a:pt x="1927" y="3217"/>
                  </a:cubicBezTo>
                  <a:cubicBezTo>
                    <a:pt x="1888" y="3389"/>
                    <a:pt x="1888" y="3389"/>
                    <a:pt x="1888" y="3389"/>
                  </a:cubicBezTo>
                  <a:cubicBezTo>
                    <a:pt x="1927" y="3458"/>
                    <a:pt x="1927" y="3458"/>
                    <a:pt x="1927" y="3458"/>
                  </a:cubicBezTo>
                  <a:cubicBezTo>
                    <a:pt x="1888" y="3697"/>
                    <a:pt x="1888" y="3697"/>
                    <a:pt x="1888" y="3697"/>
                  </a:cubicBezTo>
                  <a:cubicBezTo>
                    <a:pt x="1927" y="3765"/>
                    <a:pt x="1927" y="3765"/>
                    <a:pt x="1927" y="3765"/>
                  </a:cubicBezTo>
                  <a:cubicBezTo>
                    <a:pt x="1850" y="3834"/>
                    <a:pt x="1850" y="3834"/>
                    <a:pt x="1850" y="3834"/>
                  </a:cubicBezTo>
                  <a:cubicBezTo>
                    <a:pt x="1850" y="3834"/>
                    <a:pt x="1850" y="3834"/>
                    <a:pt x="1850" y="3834"/>
                  </a:cubicBezTo>
                  <a:cubicBezTo>
                    <a:pt x="1812" y="3834"/>
                    <a:pt x="1812" y="3834"/>
                    <a:pt x="1812" y="3834"/>
                  </a:cubicBezTo>
                  <a:cubicBezTo>
                    <a:pt x="1812" y="3834"/>
                    <a:pt x="1812" y="3834"/>
                    <a:pt x="1812" y="3834"/>
                  </a:cubicBezTo>
                  <a:cubicBezTo>
                    <a:pt x="1657" y="3868"/>
                    <a:pt x="1657" y="3868"/>
                    <a:pt x="1657" y="3868"/>
                  </a:cubicBezTo>
                  <a:cubicBezTo>
                    <a:pt x="1696" y="3937"/>
                    <a:pt x="1696" y="3937"/>
                    <a:pt x="1696" y="3937"/>
                  </a:cubicBezTo>
                  <a:cubicBezTo>
                    <a:pt x="1696" y="3971"/>
                    <a:pt x="1696" y="3971"/>
                    <a:pt x="1696" y="3971"/>
                  </a:cubicBezTo>
                  <a:cubicBezTo>
                    <a:pt x="1773" y="4039"/>
                    <a:pt x="1773" y="4039"/>
                    <a:pt x="1773" y="4039"/>
                  </a:cubicBezTo>
                  <a:cubicBezTo>
                    <a:pt x="1850" y="4073"/>
                    <a:pt x="1850" y="4073"/>
                    <a:pt x="1850" y="4073"/>
                  </a:cubicBezTo>
                  <a:cubicBezTo>
                    <a:pt x="1812" y="4142"/>
                    <a:pt x="1812" y="4142"/>
                    <a:pt x="1812" y="4142"/>
                  </a:cubicBezTo>
                  <a:cubicBezTo>
                    <a:pt x="1580" y="4416"/>
                    <a:pt x="1580" y="4416"/>
                    <a:pt x="1580" y="4416"/>
                  </a:cubicBezTo>
                  <a:cubicBezTo>
                    <a:pt x="1195" y="4450"/>
                    <a:pt x="1195" y="4450"/>
                    <a:pt x="1195" y="4450"/>
                  </a:cubicBezTo>
                  <a:cubicBezTo>
                    <a:pt x="1310" y="4723"/>
                    <a:pt x="1310" y="4723"/>
                    <a:pt x="1310" y="4723"/>
                  </a:cubicBezTo>
                  <a:cubicBezTo>
                    <a:pt x="1349" y="4758"/>
                    <a:pt x="1349" y="4758"/>
                    <a:pt x="1349" y="4758"/>
                  </a:cubicBezTo>
                  <a:cubicBezTo>
                    <a:pt x="1349" y="4895"/>
                    <a:pt x="1349" y="4895"/>
                    <a:pt x="1349" y="4895"/>
                  </a:cubicBezTo>
                  <a:cubicBezTo>
                    <a:pt x="1387" y="4929"/>
                    <a:pt x="1387" y="4929"/>
                    <a:pt x="1387" y="4929"/>
                  </a:cubicBezTo>
                  <a:cubicBezTo>
                    <a:pt x="1465" y="5032"/>
                    <a:pt x="1465" y="5032"/>
                    <a:pt x="1465" y="5032"/>
                  </a:cubicBezTo>
                  <a:cubicBezTo>
                    <a:pt x="1542" y="5032"/>
                    <a:pt x="1542" y="5032"/>
                    <a:pt x="1542" y="5032"/>
                  </a:cubicBezTo>
                  <a:cubicBezTo>
                    <a:pt x="1618" y="5203"/>
                    <a:pt x="1618" y="5203"/>
                    <a:pt x="1618" y="5203"/>
                  </a:cubicBezTo>
                  <a:cubicBezTo>
                    <a:pt x="1503" y="5271"/>
                    <a:pt x="1503" y="5271"/>
                    <a:pt x="1503" y="5271"/>
                  </a:cubicBezTo>
                  <a:cubicBezTo>
                    <a:pt x="1465" y="5340"/>
                    <a:pt x="1465" y="5340"/>
                    <a:pt x="1465" y="5340"/>
                  </a:cubicBezTo>
                  <a:cubicBezTo>
                    <a:pt x="1387" y="5374"/>
                    <a:pt x="1387" y="5374"/>
                    <a:pt x="1387" y="5374"/>
                  </a:cubicBezTo>
                  <a:cubicBezTo>
                    <a:pt x="1349" y="5443"/>
                    <a:pt x="1349" y="5443"/>
                    <a:pt x="1349" y="5443"/>
                  </a:cubicBezTo>
                  <a:cubicBezTo>
                    <a:pt x="1233" y="5579"/>
                    <a:pt x="1233" y="5579"/>
                    <a:pt x="1233" y="5579"/>
                  </a:cubicBezTo>
                  <a:cubicBezTo>
                    <a:pt x="1272" y="5613"/>
                    <a:pt x="1272" y="5613"/>
                    <a:pt x="1272" y="5613"/>
                  </a:cubicBezTo>
                  <a:cubicBezTo>
                    <a:pt x="1156" y="5716"/>
                    <a:pt x="1156" y="5716"/>
                    <a:pt x="1156" y="5716"/>
                  </a:cubicBezTo>
                  <a:cubicBezTo>
                    <a:pt x="1156" y="5750"/>
                    <a:pt x="1156" y="5750"/>
                    <a:pt x="1156" y="5750"/>
                  </a:cubicBezTo>
                  <a:cubicBezTo>
                    <a:pt x="1349" y="5956"/>
                    <a:pt x="1349" y="5956"/>
                    <a:pt x="1349" y="5956"/>
                  </a:cubicBezTo>
                  <a:cubicBezTo>
                    <a:pt x="1349" y="6024"/>
                    <a:pt x="1349" y="6024"/>
                    <a:pt x="1349" y="6024"/>
                  </a:cubicBezTo>
                  <a:cubicBezTo>
                    <a:pt x="1426" y="6093"/>
                    <a:pt x="1426" y="6093"/>
                    <a:pt x="1426" y="6093"/>
                  </a:cubicBezTo>
                  <a:cubicBezTo>
                    <a:pt x="1503" y="6127"/>
                    <a:pt x="1503" y="6127"/>
                    <a:pt x="1503" y="6127"/>
                  </a:cubicBezTo>
                  <a:cubicBezTo>
                    <a:pt x="1426" y="6127"/>
                    <a:pt x="1426" y="6127"/>
                    <a:pt x="1426" y="6127"/>
                  </a:cubicBezTo>
                  <a:cubicBezTo>
                    <a:pt x="1387" y="6264"/>
                    <a:pt x="1387" y="6264"/>
                    <a:pt x="1387" y="6264"/>
                  </a:cubicBezTo>
                  <a:cubicBezTo>
                    <a:pt x="1195" y="6230"/>
                    <a:pt x="1195" y="6230"/>
                    <a:pt x="1195" y="6230"/>
                  </a:cubicBezTo>
                  <a:cubicBezTo>
                    <a:pt x="1156" y="6367"/>
                    <a:pt x="1156" y="6367"/>
                    <a:pt x="1156" y="6367"/>
                  </a:cubicBezTo>
                  <a:cubicBezTo>
                    <a:pt x="925" y="6538"/>
                    <a:pt x="925" y="6538"/>
                    <a:pt x="925" y="6538"/>
                  </a:cubicBezTo>
                  <a:cubicBezTo>
                    <a:pt x="771" y="6743"/>
                    <a:pt x="771" y="6743"/>
                    <a:pt x="771" y="6743"/>
                  </a:cubicBezTo>
                  <a:cubicBezTo>
                    <a:pt x="848" y="7085"/>
                    <a:pt x="848" y="7085"/>
                    <a:pt x="848" y="7085"/>
                  </a:cubicBezTo>
                  <a:cubicBezTo>
                    <a:pt x="771" y="7085"/>
                    <a:pt x="771" y="7085"/>
                    <a:pt x="771" y="7085"/>
                  </a:cubicBezTo>
                  <a:cubicBezTo>
                    <a:pt x="848" y="7153"/>
                    <a:pt x="848" y="7153"/>
                    <a:pt x="848" y="7153"/>
                  </a:cubicBezTo>
                  <a:cubicBezTo>
                    <a:pt x="1079" y="7153"/>
                    <a:pt x="1079" y="7153"/>
                    <a:pt x="1079" y="7153"/>
                  </a:cubicBezTo>
                  <a:cubicBezTo>
                    <a:pt x="1118" y="7153"/>
                    <a:pt x="1118" y="7153"/>
                    <a:pt x="1118" y="7153"/>
                  </a:cubicBezTo>
                  <a:cubicBezTo>
                    <a:pt x="1156" y="7222"/>
                    <a:pt x="1156" y="7222"/>
                    <a:pt x="1156" y="7222"/>
                  </a:cubicBezTo>
                  <a:cubicBezTo>
                    <a:pt x="1272" y="7188"/>
                    <a:pt x="1272" y="7188"/>
                    <a:pt x="1272" y="7188"/>
                  </a:cubicBezTo>
                  <a:cubicBezTo>
                    <a:pt x="1503" y="7325"/>
                    <a:pt x="1503" y="7325"/>
                    <a:pt x="1503" y="7325"/>
                  </a:cubicBezTo>
                  <a:cubicBezTo>
                    <a:pt x="1503" y="7394"/>
                    <a:pt x="1503" y="7394"/>
                    <a:pt x="1503" y="7394"/>
                  </a:cubicBezTo>
                  <a:cubicBezTo>
                    <a:pt x="1580" y="7428"/>
                    <a:pt x="1580" y="7428"/>
                    <a:pt x="1580" y="7428"/>
                  </a:cubicBezTo>
                  <a:cubicBezTo>
                    <a:pt x="1618" y="7496"/>
                    <a:pt x="1618" y="7496"/>
                    <a:pt x="1618" y="7496"/>
                  </a:cubicBezTo>
                  <a:cubicBezTo>
                    <a:pt x="1696" y="7530"/>
                    <a:pt x="1696" y="7530"/>
                    <a:pt x="1696" y="7530"/>
                  </a:cubicBezTo>
                  <a:cubicBezTo>
                    <a:pt x="1696" y="7633"/>
                    <a:pt x="1696" y="7633"/>
                    <a:pt x="1696" y="7633"/>
                  </a:cubicBezTo>
                  <a:cubicBezTo>
                    <a:pt x="1812" y="7701"/>
                    <a:pt x="1812" y="7701"/>
                    <a:pt x="1812" y="7701"/>
                  </a:cubicBezTo>
                  <a:cubicBezTo>
                    <a:pt x="1735" y="7770"/>
                    <a:pt x="1735" y="7770"/>
                    <a:pt x="1735" y="7770"/>
                  </a:cubicBezTo>
                  <a:cubicBezTo>
                    <a:pt x="1696" y="7839"/>
                    <a:pt x="1696" y="7839"/>
                    <a:pt x="1696" y="7839"/>
                  </a:cubicBezTo>
                  <a:cubicBezTo>
                    <a:pt x="1850" y="7873"/>
                    <a:pt x="1850" y="7873"/>
                    <a:pt x="1850" y="7873"/>
                  </a:cubicBezTo>
                  <a:cubicBezTo>
                    <a:pt x="1927" y="7907"/>
                    <a:pt x="1927" y="7907"/>
                    <a:pt x="1927" y="7907"/>
                  </a:cubicBezTo>
                  <a:cubicBezTo>
                    <a:pt x="1850" y="7975"/>
                    <a:pt x="1850" y="7975"/>
                    <a:pt x="1850" y="7975"/>
                  </a:cubicBezTo>
                  <a:cubicBezTo>
                    <a:pt x="1888" y="8043"/>
                    <a:pt x="1888" y="8043"/>
                    <a:pt x="1888" y="8043"/>
                  </a:cubicBezTo>
                  <a:cubicBezTo>
                    <a:pt x="1888" y="8112"/>
                    <a:pt x="1888" y="8112"/>
                    <a:pt x="1888" y="8112"/>
                  </a:cubicBezTo>
                  <a:cubicBezTo>
                    <a:pt x="1927" y="8215"/>
                    <a:pt x="1927" y="8215"/>
                    <a:pt x="1927" y="8215"/>
                  </a:cubicBezTo>
                  <a:cubicBezTo>
                    <a:pt x="2004" y="8249"/>
                    <a:pt x="2004" y="8249"/>
                    <a:pt x="2004" y="8249"/>
                  </a:cubicBezTo>
                  <a:cubicBezTo>
                    <a:pt x="2004" y="8318"/>
                    <a:pt x="2004" y="8318"/>
                    <a:pt x="2004" y="8318"/>
                  </a:cubicBezTo>
                  <a:cubicBezTo>
                    <a:pt x="2081" y="8352"/>
                    <a:pt x="2081" y="8352"/>
                    <a:pt x="2081" y="8352"/>
                  </a:cubicBezTo>
                  <a:cubicBezTo>
                    <a:pt x="2158" y="8352"/>
                    <a:pt x="2158" y="8352"/>
                    <a:pt x="2158" y="8352"/>
                  </a:cubicBezTo>
                  <a:cubicBezTo>
                    <a:pt x="2158" y="8454"/>
                    <a:pt x="2158" y="8454"/>
                    <a:pt x="2158" y="8454"/>
                  </a:cubicBezTo>
                  <a:cubicBezTo>
                    <a:pt x="2390" y="8557"/>
                    <a:pt x="2390" y="8557"/>
                    <a:pt x="2390" y="8557"/>
                  </a:cubicBezTo>
                  <a:cubicBezTo>
                    <a:pt x="2390" y="8625"/>
                    <a:pt x="2390" y="8625"/>
                    <a:pt x="2390" y="8625"/>
                  </a:cubicBezTo>
                  <a:cubicBezTo>
                    <a:pt x="2467" y="8591"/>
                    <a:pt x="2467" y="8591"/>
                    <a:pt x="2467" y="8591"/>
                  </a:cubicBezTo>
                  <a:cubicBezTo>
                    <a:pt x="2544" y="8591"/>
                    <a:pt x="2544" y="8591"/>
                    <a:pt x="2544" y="8591"/>
                  </a:cubicBezTo>
                  <a:cubicBezTo>
                    <a:pt x="2621" y="8591"/>
                    <a:pt x="2621" y="8591"/>
                    <a:pt x="2621" y="8591"/>
                  </a:cubicBezTo>
                  <a:cubicBezTo>
                    <a:pt x="2582" y="8523"/>
                    <a:pt x="2582" y="8523"/>
                    <a:pt x="2582" y="8523"/>
                  </a:cubicBezTo>
                  <a:cubicBezTo>
                    <a:pt x="2698" y="8420"/>
                    <a:pt x="2698" y="8420"/>
                    <a:pt x="2698" y="8420"/>
                  </a:cubicBezTo>
                  <a:cubicBezTo>
                    <a:pt x="2775" y="8420"/>
                    <a:pt x="2775" y="8420"/>
                    <a:pt x="2775" y="8420"/>
                  </a:cubicBezTo>
                  <a:cubicBezTo>
                    <a:pt x="2852" y="8420"/>
                    <a:pt x="2852" y="8420"/>
                    <a:pt x="2852" y="8420"/>
                  </a:cubicBezTo>
                  <a:cubicBezTo>
                    <a:pt x="2891" y="8352"/>
                    <a:pt x="2891" y="8352"/>
                    <a:pt x="2891" y="8352"/>
                  </a:cubicBezTo>
                  <a:cubicBezTo>
                    <a:pt x="2930" y="8284"/>
                    <a:pt x="2930" y="8284"/>
                    <a:pt x="2930" y="8284"/>
                  </a:cubicBezTo>
                  <a:cubicBezTo>
                    <a:pt x="3007" y="8215"/>
                    <a:pt x="3007" y="8215"/>
                    <a:pt x="3007" y="8215"/>
                  </a:cubicBezTo>
                  <a:cubicBezTo>
                    <a:pt x="3045" y="8181"/>
                    <a:pt x="3045" y="8181"/>
                    <a:pt x="3045" y="8181"/>
                  </a:cubicBezTo>
                  <a:cubicBezTo>
                    <a:pt x="3122" y="8181"/>
                    <a:pt x="3122" y="8181"/>
                    <a:pt x="3122" y="8181"/>
                  </a:cubicBezTo>
                  <a:cubicBezTo>
                    <a:pt x="3315" y="8146"/>
                    <a:pt x="3315" y="8146"/>
                    <a:pt x="3315" y="8146"/>
                  </a:cubicBezTo>
                  <a:cubicBezTo>
                    <a:pt x="3392" y="8146"/>
                    <a:pt x="3392" y="8146"/>
                    <a:pt x="3392" y="8146"/>
                  </a:cubicBezTo>
                  <a:cubicBezTo>
                    <a:pt x="3469" y="8181"/>
                    <a:pt x="3469" y="8181"/>
                    <a:pt x="3469" y="8181"/>
                  </a:cubicBezTo>
                  <a:cubicBezTo>
                    <a:pt x="3546" y="8181"/>
                    <a:pt x="3546" y="8181"/>
                    <a:pt x="3546" y="8181"/>
                  </a:cubicBezTo>
                  <a:cubicBezTo>
                    <a:pt x="3662" y="8146"/>
                    <a:pt x="3662" y="8146"/>
                    <a:pt x="3662" y="8146"/>
                  </a:cubicBezTo>
                  <a:cubicBezTo>
                    <a:pt x="3700" y="8078"/>
                    <a:pt x="3700" y="8078"/>
                    <a:pt x="3700" y="8078"/>
                  </a:cubicBezTo>
                  <a:cubicBezTo>
                    <a:pt x="3816" y="8009"/>
                    <a:pt x="3816" y="8009"/>
                    <a:pt x="3816" y="8009"/>
                  </a:cubicBezTo>
                  <a:cubicBezTo>
                    <a:pt x="4086" y="8009"/>
                    <a:pt x="4086" y="8009"/>
                    <a:pt x="4086" y="8009"/>
                  </a:cubicBezTo>
                  <a:cubicBezTo>
                    <a:pt x="4163" y="8009"/>
                    <a:pt x="4163" y="8009"/>
                    <a:pt x="4163" y="8009"/>
                  </a:cubicBezTo>
                  <a:cubicBezTo>
                    <a:pt x="4356" y="8009"/>
                    <a:pt x="4356" y="8009"/>
                    <a:pt x="4356" y="8009"/>
                  </a:cubicBezTo>
                  <a:cubicBezTo>
                    <a:pt x="4433" y="8009"/>
                    <a:pt x="4433" y="8009"/>
                    <a:pt x="4433" y="8009"/>
                  </a:cubicBezTo>
                  <a:cubicBezTo>
                    <a:pt x="4510" y="8009"/>
                    <a:pt x="4510" y="8009"/>
                    <a:pt x="4510" y="8009"/>
                  </a:cubicBezTo>
                  <a:cubicBezTo>
                    <a:pt x="4587" y="8043"/>
                    <a:pt x="4587" y="8043"/>
                    <a:pt x="4587" y="8043"/>
                  </a:cubicBezTo>
                  <a:cubicBezTo>
                    <a:pt x="4664" y="8078"/>
                    <a:pt x="4664" y="8078"/>
                    <a:pt x="4664" y="8078"/>
                  </a:cubicBezTo>
                  <a:cubicBezTo>
                    <a:pt x="4741" y="8078"/>
                    <a:pt x="4741" y="8078"/>
                    <a:pt x="4741" y="8078"/>
                  </a:cubicBezTo>
                  <a:cubicBezTo>
                    <a:pt x="4857" y="8112"/>
                    <a:pt x="4857" y="8112"/>
                    <a:pt x="4857" y="8112"/>
                  </a:cubicBezTo>
                  <a:cubicBezTo>
                    <a:pt x="4934" y="8043"/>
                    <a:pt x="4934" y="8043"/>
                    <a:pt x="4934" y="8043"/>
                  </a:cubicBezTo>
                  <a:cubicBezTo>
                    <a:pt x="5320" y="8078"/>
                    <a:pt x="5320" y="8078"/>
                    <a:pt x="5320" y="8078"/>
                  </a:cubicBezTo>
                  <a:cubicBezTo>
                    <a:pt x="5435" y="8146"/>
                    <a:pt x="5435" y="8146"/>
                    <a:pt x="5435" y="8146"/>
                  </a:cubicBezTo>
                  <a:cubicBezTo>
                    <a:pt x="5512" y="8181"/>
                    <a:pt x="5512" y="8181"/>
                    <a:pt x="5512" y="8181"/>
                  </a:cubicBezTo>
                  <a:cubicBezTo>
                    <a:pt x="5512" y="8181"/>
                    <a:pt x="5512" y="8181"/>
                    <a:pt x="5512" y="8181"/>
                  </a:cubicBezTo>
                  <a:cubicBezTo>
                    <a:pt x="5628" y="8146"/>
                    <a:pt x="5628" y="8146"/>
                    <a:pt x="5628" y="8146"/>
                  </a:cubicBezTo>
                  <a:cubicBezTo>
                    <a:pt x="5628" y="8112"/>
                    <a:pt x="5628" y="8112"/>
                    <a:pt x="5628" y="8112"/>
                  </a:cubicBezTo>
                  <a:cubicBezTo>
                    <a:pt x="5666" y="8043"/>
                    <a:pt x="5666" y="8043"/>
                    <a:pt x="5666" y="8043"/>
                  </a:cubicBezTo>
                  <a:cubicBezTo>
                    <a:pt x="5743" y="8009"/>
                    <a:pt x="5743" y="8009"/>
                    <a:pt x="5743" y="8009"/>
                  </a:cubicBezTo>
                  <a:cubicBezTo>
                    <a:pt x="5936" y="8043"/>
                    <a:pt x="5936" y="8043"/>
                    <a:pt x="5936" y="8043"/>
                  </a:cubicBezTo>
                  <a:cubicBezTo>
                    <a:pt x="5936" y="8043"/>
                    <a:pt x="5936" y="8043"/>
                    <a:pt x="5936" y="8043"/>
                  </a:cubicBezTo>
                  <a:cubicBezTo>
                    <a:pt x="6013" y="8078"/>
                    <a:pt x="6013" y="8078"/>
                    <a:pt x="6013" y="8078"/>
                  </a:cubicBezTo>
                  <a:cubicBezTo>
                    <a:pt x="6013" y="8146"/>
                    <a:pt x="6013" y="8146"/>
                    <a:pt x="6013" y="8146"/>
                  </a:cubicBezTo>
                  <a:cubicBezTo>
                    <a:pt x="6090" y="8146"/>
                    <a:pt x="6090" y="8146"/>
                    <a:pt x="6090" y="8146"/>
                  </a:cubicBezTo>
                  <a:cubicBezTo>
                    <a:pt x="6167" y="8112"/>
                    <a:pt x="6167" y="8112"/>
                    <a:pt x="6167" y="8112"/>
                  </a:cubicBezTo>
                  <a:cubicBezTo>
                    <a:pt x="6283" y="8112"/>
                    <a:pt x="6283" y="8112"/>
                    <a:pt x="6283" y="8112"/>
                  </a:cubicBezTo>
                  <a:cubicBezTo>
                    <a:pt x="6283" y="8043"/>
                    <a:pt x="6283" y="8043"/>
                    <a:pt x="6283" y="8043"/>
                  </a:cubicBezTo>
                  <a:cubicBezTo>
                    <a:pt x="6322" y="7975"/>
                    <a:pt x="6322" y="7975"/>
                    <a:pt x="6322" y="7975"/>
                  </a:cubicBezTo>
                  <a:cubicBezTo>
                    <a:pt x="6398" y="7907"/>
                    <a:pt x="6398" y="7907"/>
                    <a:pt x="6398" y="7907"/>
                  </a:cubicBezTo>
                  <a:cubicBezTo>
                    <a:pt x="6398" y="7907"/>
                    <a:pt x="6398" y="7907"/>
                    <a:pt x="6398" y="7907"/>
                  </a:cubicBezTo>
                  <a:cubicBezTo>
                    <a:pt x="6437" y="7839"/>
                    <a:pt x="6437" y="7839"/>
                    <a:pt x="6437" y="7839"/>
                  </a:cubicBezTo>
                  <a:cubicBezTo>
                    <a:pt x="6437" y="7770"/>
                    <a:pt x="6437" y="7770"/>
                    <a:pt x="6437" y="7770"/>
                  </a:cubicBezTo>
                  <a:cubicBezTo>
                    <a:pt x="6476" y="7701"/>
                    <a:pt x="6476" y="7701"/>
                    <a:pt x="6476" y="7701"/>
                  </a:cubicBezTo>
                  <a:cubicBezTo>
                    <a:pt x="6592" y="7564"/>
                    <a:pt x="6592" y="7564"/>
                    <a:pt x="6592" y="7564"/>
                  </a:cubicBezTo>
                  <a:cubicBezTo>
                    <a:pt x="6630" y="7496"/>
                    <a:pt x="6630" y="7496"/>
                    <a:pt x="6630" y="7496"/>
                  </a:cubicBezTo>
                  <a:cubicBezTo>
                    <a:pt x="6668" y="7428"/>
                    <a:pt x="6668" y="7428"/>
                    <a:pt x="6668" y="7428"/>
                  </a:cubicBezTo>
                  <a:cubicBezTo>
                    <a:pt x="6668" y="7428"/>
                    <a:pt x="6668" y="7428"/>
                    <a:pt x="6668" y="7428"/>
                  </a:cubicBezTo>
                  <a:cubicBezTo>
                    <a:pt x="6746" y="7428"/>
                    <a:pt x="6746" y="7428"/>
                    <a:pt x="6746" y="7428"/>
                  </a:cubicBezTo>
                  <a:cubicBezTo>
                    <a:pt x="6861" y="7394"/>
                    <a:pt x="6861" y="7394"/>
                    <a:pt x="6861" y="7394"/>
                  </a:cubicBezTo>
                  <a:cubicBezTo>
                    <a:pt x="6938" y="7325"/>
                    <a:pt x="6938" y="7325"/>
                    <a:pt x="6938" y="7325"/>
                  </a:cubicBezTo>
                  <a:cubicBezTo>
                    <a:pt x="6938" y="7325"/>
                    <a:pt x="6938" y="7325"/>
                    <a:pt x="6938" y="7325"/>
                  </a:cubicBezTo>
                  <a:cubicBezTo>
                    <a:pt x="7054" y="7257"/>
                    <a:pt x="7054" y="7257"/>
                    <a:pt x="7054" y="7257"/>
                  </a:cubicBezTo>
                  <a:cubicBezTo>
                    <a:pt x="7054" y="7291"/>
                    <a:pt x="7054" y="7291"/>
                    <a:pt x="7054" y="7291"/>
                  </a:cubicBezTo>
                  <a:cubicBezTo>
                    <a:pt x="7093" y="7222"/>
                    <a:pt x="7093" y="7222"/>
                    <a:pt x="7093" y="7222"/>
                  </a:cubicBezTo>
                  <a:cubicBezTo>
                    <a:pt x="7170" y="7291"/>
                    <a:pt x="7170" y="7291"/>
                    <a:pt x="7170" y="7291"/>
                  </a:cubicBezTo>
                  <a:cubicBezTo>
                    <a:pt x="7247" y="7257"/>
                    <a:pt x="7247" y="7257"/>
                    <a:pt x="7247" y="7257"/>
                  </a:cubicBezTo>
                  <a:cubicBezTo>
                    <a:pt x="7324" y="7325"/>
                    <a:pt x="7324" y="7325"/>
                    <a:pt x="7324" y="7325"/>
                  </a:cubicBezTo>
                  <a:cubicBezTo>
                    <a:pt x="7671" y="7257"/>
                    <a:pt x="7671" y="7257"/>
                    <a:pt x="7671" y="7257"/>
                  </a:cubicBezTo>
                  <a:cubicBezTo>
                    <a:pt x="7710" y="7257"/>
                    <a:pt x="7710" y="7257"/>
                    <a:pt x="7710" y="7257"/>
                  </a:cubicBezTo>
                  <a:cubicBezTo>
                    <a:pt x="7787" y="7222"/>
                    <a:pt x="7787" y="7222"/>
                    <a:pt x="7787" y="7222"/>
                  </a:cubicBezTo>
                  <a:cubicBezTo>
                    <a:pt x="7710" y="7188"/>
                    <a:pt x="7710" y="7188"/>
                    <a:pt x="7710" y="7188"/>
                  </a:cubicBezTo>
                  <a:cubicBezTo>
                    <a:pt x="7710" y="7119"/>
                    <a:pt x="7710" y="7119"/>
                    <a:pt x="7710" y="7119"/>
                  </a:cubicBezTo>
                  <a:cubicBezTo>
                    <a:pt x="7671" y="7051"/>
                    <a:pt x="7671" y="7051"/>
                    <a:pt x="7671" y="7051"/>
                  </a:cubicBezTo>
                  <a:cubicBezTo>
                    <a:pt x="7748" y="6983"/>
                    <a:pt x="7748" y="6983"/>
                    <a:pt x="7748" y="6983"/>
                  </a:cubicBezTo>
                  <a:cubicBezTo>
                    <a:pt x="7787" y="6983"/>
                    <a:pt x="7787" y="6983"/>
                    <a:pt x="7787" y="6983"/>
                  </a:cubicBezTo>
                  <a:cubicBezTo>
                    <a:pt x="7787" y="6914"/>
                    <a:pt x="7787" y="6914"/>
                    <a:pt x="7787" y="6914"/>
                  </a:cubicBezTo>
                  <a:cubicBezTo>
                    <a:pt x="7863" y="6914"/>
                    <a:pt x="7863" y="6914"/>
                    <a:pt x="7863" y="6914"/>
                  </a:cubicBezTo>
                  <a:cubicBezTo>
                    <a:pt x="7825" y="6846"/>
                    <a:pt x="7825" y="6846"/>
                    <a:pt x="7825" y="6846"/>
                  </a:cubicBezTo>
                  <a:cubicBezTo>
                    <a:pt x="7825" y="6812"/>
                    <a:pt x="7825" y="6812"/>
                    <a:pt x="7825" y="6812"/>
                  </a:cubicBezTo>
                  <a:cubicBezTo>
                    <a:pt x="7787" y="6674"/>
                    <a:pt x="7787" y="6674"/>
                    <a:pt x="7787" y="6674"/>
                  </a:cubicBezTo>
                  <a:cubicBezTo>
                    <a:pt x="7863" y="6674"/>
                    <a:pt x="7863" y="6674"/>
                    <a:pt x="7863" y="6674"/>
                  </a:cubicBezTo>
                  <a:cubicBezTo>
                    <a:pt x="7902" y="6606"/>
                    <a:pt x="7902" y="6606"/>
                    <a:pt x="7902" y="6606"/>
                  </a:cubicBezTo>
                  <a:cubicBezTo>
                    <a:pt x="7902" y="6606"/>
                    <a:pt x="7902" y="6606"/>
                    <a:pt x="7902" y="6606"/>
                  </a:cubicBezTo>
                  <a:cubicBezTo>
                    <a:pt x="7941" y="6469"/>
                    <a:pt x="7941" y="6469"/>
                    <a:pt x="7941" y="6469"/>
                  </a:cubicBezTo>
                  <a:cubicBezTo>
                    <a:pt x="8018" y="6469"/>
                    <a:pt x="8018" y="6469"/>
                    <a:pt x="8018" y="6469"/>
                  </a:cubicBezTo>
                  <a:cubicBezTo>
                    <a:pt x="8095" y="6469"/>
                    <a:pt x="8095" y="6469"/>
                    <a:pt x="8095" y="6469"/>
                  </a:cubicBezTo>
                  <a:cubicBezTo>
                    <a:pt x="8172" y="6298"/>
                    <a:pt x="8172" y="6298"/>
                    <a:pt x="8172" y="6298"/>
                  </a:cubicBezTo>
                  <a:cubicBezTo>
                    <a:pt x="8326" y="6230"/>
                    <a:pt x="8326" y="6230"/>
                    <a:pt x="8326" y="6230"/>
                  </a:cubicBezTo>
                  <a:cubicBezTo>
                    <a:pt x="8442" y="6264"/>
                    <a:pt x="8442" y="6264"/>
                    <a:pt x="8442" y="6264"/>
                  </a:cubicBezTo>
                  <a:cubicBezTo>
                    <a:pt x="8442" y="6195"/>
                    <a:pt x="8442" y="6195"/>
                    <a:pt x="8442" y="6195"/>
                  </a:cubicBezTo>
                  <a:cubicBezTo>
                    <a:pt x="8519" y="6195"/>
                    <a:pt x="8519" y="6195"/>
                    <a:pt x="8519" y="6195"/>
                  </a:cubicBezTo>
                  <a:cubicBezTo>
                    <a:pt x="8557" y="6127"/>
                    <a:pt x="8557" y="6127"/>
                    <a:pt x="8557" y="6127"/>
                  </a:cubicBezTo>
                  <a:cubicBezTo>
                    <a:pt x="8635" y="6127"/>
                    <a:pt x="8635" y="6127"/>
                    <a:pt x="8635" y="6127"/>
                  </a:cubicBezTo>
                  <a:cubicBezTo>
                    <a:pt x="8673" y="6058"/>
                    <a:pt x="8673" y="6058"/>
                    <a:pt x="8673" y="6058"/>
                  </a:cubicBezTo>
                  <a:cubicBezTo>
                    <a:pt x="8673" y="5990"/>
                    <a:pt x="8673" y="5990"/>
                    <a:pt x="8673" y="5990"/>
                  </a:cubicBezTo>
                  <a:cubicBezTo>
                    <a:pt x="8596" y="5956"/>
                    <a:pt x="8596" y="5956"/>
                    <a:pt x="8596" y="5956"/>
                  </a:cubicBezTo>
                  <a:cubicBezTo>
                    <a:pt x="8519" y="5956"/>
                    <a:pt x="8519" y="5956"/>
                    <a:pt x="8519" y="5956"/>
                  </a:cubicBezTo>
                  <a:cubicBezTo>
                    <a:pt x="8442" y="5922"/>
                    <a:pt x="8442" y="5922"/>
                    <a:pt x="8442" y="5922"/>
                  </a:cubicBezTo>
                  <a:cubicBezTo>
                    <a:pt x="8365" y="5853"/>
                    <a:pt x="8365" y="5853"/>
                    <a:pt x="8365" y="5853"/>
                  </a:cubicBezTo>
                  <a:cubicBezTo>
                    <a:pt x="8365" y="5819"/>
                    <a:pt x="8365" y="5819"/>
                    <a:pt x="8365" y="5819"/>
                  </a:cubicBezTo>
                  <a:cubicBezTo>
                    <a:pt x="8249" y="5750"/>
                    <a:pt x="8249" y="5750"/>
                    <a:pt x="8249" y="5750"/>
                  </a:cubicBezTo>
                  <a:cubicBezTo>
                    <a:pt x="8249" y="5716"/>
                    <a:pt x="8249" y="5716"/>
                    <a:pt x="8249" y="5716"/>
                  </a:cubicBezTo>
                  <a:cubicBezTo>
                    <a:pt x="8288" y="5579"/>
                    <a:pt x="8288" y="5579"/>
                    <a:pt x="8288" y="5579"/>
                  </a:cubicBezTo>
                  <a:cubicBezTo>
                    <a:pt x="8210" y="5511"/>
                    <a:pt x="8210" y="5511"/>
                    <a:pt x="8210" y="5511"/>
                  </a:cubicBezTo>
                  <a:cubicBezTo>
                    <a:pt x="8210" y="5511"/>
                    <a:pt x="8210" y="5511"/>
                    <a:pt x="8210" y="5511"/>
                  </a:cubicBezTo>
                  <a:cubicBezTo>
                    <a:pt x="8172" y="5408"/>
                    <a:pt x="8172" y="5408"/>
                    <a:pt x="8172" y="5408"/>
                  </a:cubicBezTo>
                  <a:cubicBezTo>
                    <a:pt x="8172" y="5340"/>
                    <a:pt x="8172" y="5340"/>
                    <a:pt x="8172" y="5340"/>
                  </a:cubicBezTo>
                  <a:cubicBezTo>
                    <a:pt x="8133" y="5237"/>
                    <a:pt x="8133" y="5237"/>
                    <a:pt x="8133" y="5237"/>
                  </a:cubicBezTo>
                  <a:cubicBezTo>
                    <a:pt x="8210" y="5168"/>
                    <a:pt x="8210" y="5168"/>
                    <a:pt x="8210" y="5168"/>
                  </a:cubicBezTo>
                  <a:cubicBezTo>
                    <a:pt x="8249" y="5168"/>
                    <a:pt x="8249" y="5168"/>
                    <a:pt x="8249" y="5168"/>
                  </a:cubicBezTo>
                  <a:cubicBezTo>
                    <a:pt x="8326" y="5100"/>
                    <a:pt x="8326" y="5100"/>
                    <a:pt x="8326" y="5100"/>
                  </a:cubicBezTo>
                  <a:cubicBezTo>
                    <a:pt x="8365" y="5032"/>
                    <a:pt x="8365" y="5032"/>
                    <a:pt x="8365" y="5032"/>
                  </a:cubicBezTo>
                  <a:cubicBezTo>
                    <a:pt x="8442" y="4963"/>
                    <a:pt x="8442" y="4963"/>
                    <a:pt x="8442" y="4963"/>
                  </a:cubicBezTo>
                  <a:cubicBezTo>
                    <a:pt x="8480" y="4895"/>
                    <a:pt x="8480" y="4895"/>
                    <a:pt x="8480" y="4895"/>
                  </a:cubicBezTo>
                  <a:cubicBezTo>
                    <a:pt x="8519" y="4758"/>
                    <a:pt x="8519" y="4758"/>
                    <a:pt x="8519" y="4758"/>
                  </a:cubicBezTo>
                  <a:cubicBezTo>
                    <a:pt x="8519" y="4758"/>
                    <a:pt x="8519" y="4758"/>
                    <a:pt x="8519" y="4758"/>
                  </a:cubicBezTo>
                  <a:cubicBezTo>
                    <a:pt x="8635" y="4621"/>
                    <a:pt x="8635" y="4621"/>
                    <a:pt x="8635" y="4621"/>
                  </a:cubicBezTo>
                  <a:cubicBezTo>
                    <a:pt x="8750" y="4518"/>
                    <a:pt x="8750" y="4518"/>
                    <a:pt x="8750" y="4518"/>
                  </a:cubicBezTo>
                  <a:cubicBezTo>
                    <a:pt x="8788" y="4450"/>
                    <a:pt x="8788" y="4450"/>
                    <a:pt x="8788" y="4450"/>
                  </a:cubicBezTo>
                  <a:cubicBezTo>
                    <a:pt x="8827" y="4382"/>
                    <a:pt x="8827" y="4382"/>
                    <a:pt x="8827" y="4382"/>
                  </a:cubicBezTo>
                  <a:cubicBezTo>
                    <a:pt x="8905" y="4313"/>
                    <a:pt x="8905" y="4313"/>
                    <a:pt x="8905" y="4313"/>
                  </a:cubicBezTo>
                  <a:cubicBezTo>
                    <a:pt x="8943" y="4313"/>
                    <a:pt x="8943" y="4313"/>
                    <a:pt x="8943" y="4313"/>
                  </a:cubicBezTo>
                  <a:cubicBezTo>
                    <a:pt x="9097" y="4108"/>
                    <a:pt x="9097" y="4108"/>
                    <a:pt x="9097" y="4108"/>
                  </a:cubicBezTo>
                  <a:cubicBezTo>
                    <a:pt x="9020" y="4073"/>
                    <a:pt x="9020" y="4073"/>
                    <a:pt x="9020" y="4073"/>
                  </a:cubicBezTo>
                  <a:cubicBezTo>
                    <a:pt x="9097" y="4108"/>
                    <a:pt x="9097" y="4108"/>
                    <a:pt x="9097" y="4108"/>
                  </a:cubicBezTo>
                  <a:cubicBezTo>
                    <a:pt x="9174" y="4039"/>
                    <a:pt x="9174" y="4039"/>
                    <a:pt x="9174" y="4039"/>
                  </a:cubicBezTo>
                  <a:cubicBezTo>
                    <a:pt x="9136" y="3971"/>
                    <a:pt x="9136" y="3971"/>
                    <a:pt x="9136" y="3971"/>
                  </a:cubicBezTo>
                  <a:cubicBezTo>
                    <a:pt x="9213" y="4039"/>
                    <a:pt x="9213" y="4039"/>
                    <a:pt x="9213" y="4039"/>
                  </a:cubicBezTo>
                  <a:cubicBezTo>
                    <a:pt x="9251" y="4073"/>
                    <a:pt x="9251" y="4073"/>
                    <a:pt x="9251" y="4073"/>
                  </a:cubicBezTo>
                  <a:cubicBezTo>
                    <a:pt x="9367" y="4005"/>
                    <a:pt x="9367" y="4005"/>
                    <a:pt x="9367" y="4005"/>
                  </a:cubicBezTo>
                  <a:cubicBezTo>
                    <a:pt x="9405" y="3937"/>
                    <a:pt x="9405" y="3937"/>
                    <a:pt x="9405" y="3937"/>
                  </a:cubicBezTo>
                  <a:cubicBezTo>
                    <a:pt x="9483" y="3903"/>
                    <a:pt x="9483" y="3903"/>
                    <a:pt x="9483" y="3903"/>
                  </a:cubicBezTo>
                  <a:cubicBezTo>
                    <a:pt x="9483" y="3868"/>
                    <a:pt x="9483" y="3868"/>
                    <a:pt x="9483" y="3868"/>
                  </a:cubicBezTo>
                  <a:cubicBezTo>
                    <a:pt x="9405" y="3799"/>
                    <a:pt x="9405" y="3799"/>
                    <a:pt x="9405" y="3799"/>
                  </a:cubicBezTo>
                  <a:cubicBezTo>
                    <a:pt x="9367" y="3765"/>
                    <a:pt x="9367" y="3765"/>
                    <a:pt x="9367" y="3765"/>
                  </a:cubicBezTo>
                  <a:cubicBezTo>
                    <a:pt x="9367" y="3765"/>
                    <a:pt x="9367" y="3765"/>
                    <a:pt x="9367" y="3765"/>
                  </a:cubicBezTo>
                  <a:cubicBezTo>
                    <a:pt x="9444" y="3697"/>
                    <a:pt x="9444" y="3697"/>
                    <a:pt x="9444" y="3697"/>
                  </a:cubicBezTo>
                  <a:cubicBezTo>
                    <a:pt x="9483" y="3628"/>
                    <a:pt x="9483" y="3628"/>
                    <a:pt x="9483" y="3628"/>
                  </a:cubicBezTo>
                  <a:cubicBezTo>
                    <a:pt x="9560" y="3594"/>
                    <a:pt x="9560" y="3594"/>
                    <a:pt x="9560" y="3594"/>
                  </a:cubicBezTo>
                  <a:cubicBezTo>
                    <a:pt x="9598" y="3526"/>
                    <a:pt x="9598" y="3526"/>
                    <a:pt x="9598" y="3526"/>
                  </a:cubicBezTo>
                  <a:cubicBezTo>
                    <a:pt x="9675" y="3526"/>
                    <a:pt x="9675" y="3526"/>
                    <a:pt x="9675" y="3526"/>
                  </a:cubicBezTo>
                  <a:cubicBezTo>
                    <a:pt x="9675" y="3526"/>
                    <a:pt x="9675" y="3526"/>
                    <a:pt x="9675" y="3526"/>
                  </a:cubicBezTo>
                  <a:cubicBezTo>
                    <a:pt x="9714" y="3526"/>
                    <a:pt x="9714" y="3526"/>
                    <a:pt x="9714" y="3526"/>
                  </a:cubicBezTo>
                  <a:cubicBezTo>
                    <a:pt x="9868" y="3492"/>
                    <a:pt x="9868" y="3492"/>
                    <a:pt x="9868" y="3492"/>
                  </a:cubicBezTo>
                  <a:cubicBezTo>
                    <a:pt x="9907" y="3492"/>
                    <a:pt x="9907" y="3492"/>
                    <a:pt x="9907" y="3492"/>
                  </a:cubicBezTo>
                  <a:cubicBezTo>
                    <a:pt x="9983" y="3423"/>
                    <a:pt x="9983" y="3423"/>
                    <a:pt x="9983" y="3423"/>
                  </a:cubicBezTo>
                  <a:cubicBezTo>
                    <a:pt x="10022" y="3389"/>
                    <a:pt x="10022" y="3389"/>
                    <a:pt x="10022" y="3389"/>
                  </a:cubicBezTo>
                  <a:cubicBezTo>
                    <a:pt x="10177" y="3423"/>
                    <a:pt x="10177" y="3423"/>
                    <a:pt x="10177" y="3423"/>
                  </a:cubicBezTo>
                  <a:cubicBezTo>
                    <a:pt x="10253" y="3423"/>
                    <a:pt x="10253" y="3423"/>
                    <a:pt x="10253" y="3423"/>
                  </a:cubicBezTo>
                  <a:cubicBezTo>
                    <a:pt x="10369" y="3389"/>
                    <a:pt x="10369" y="3389"/>
                    <a:pt x="10369" y="3389"/>
                  </a:cubicBezTo>
                  <a:cubicBezTo>
                    <a:pt x="10485" y="3320"/>
                    <a:pt x="10485" y="3320"/>
                    <a:pt x="10485" y="3320"/>
                  </a:cubicBezTo>
                  <a:cubicBezTo>
                    <a:pt x="10793" y="3183"/>
                    <a:pt x="10793" y="3183"/>
                    <a:pt x="10793" y="3183"/>
                  </a:cubicBezTo>
                  <a:cubicBezTo>
                    <a:pt x="10870" y="3115"/>
                    <a:pt x="10870" y="3115"/>
                    <a:pt x="10870" y="3115"/>
                  </a:cubicBezTo>
                  <a:cubicBezTo>
                    <a:pt x="10909" y="3115"/>
                    <a:pt x="10909" y="3115"/>
                    <a:pt x="10909" y="3115"/>
                  </a:cubicBezTo>
                  <a:cubicBezTo>
                    <a:pt x="10986" y="3047"/>
                    <a:pt x="10986" y="3047"/>
                    <a:pt x="10986" y="3047"/>
                  </a:cubicBezTo>
                  <a:cubicBezTo>
                    <a:pt x="11102" y="3013"/>
                    <a:pt x="11102" y="3013"/>
                    <a:pt x="11102" y="3013"/>
                  </a:cubicBezTo>
                  <a:cubicBezTo>
                    <a:pt x="11178" y="3013"/>
                    <a:pt x="11178" y="3013"/>
                    <a:pt x="11178" y="3013"/>
                  </a:cubicBezTo>
                  <a:cubicBezTo>
                    <a:pt x="11217" y="2944"/>
                    <a:pt x="11217" y="2944"/>
                    <a:pt x="11217" y="2944"/>
                  </a:cubicBezTo>
                  <a:cubicBezTo>
                    <a:pt x="11295" y="2875"/>
                    <a:pt x="11295" y="2875"/>
                    <a:pt x="11295" y="2875"/>
                  </a:cubicBezTo>
                  <a:cubicBezTo>
                    <a:pt x="11410" y="2841"/>
                    <a:pt x="11410" y="2841"/>
                    <a:pt x="11410" y="2841"/>
                  </a:cubicBezTo>
                  <a:cubicBezTo>
                    <a:pt x="11487" y="2841"/>
                    <a:pt x="11487" y="2841"/>
                    <a:pt x="11487" y="2841"/>
                  </a:cubicBezTo>
                  <a:cubicBezTo>
                    <a:pt x="11603" y="2772"/>
                    <a:pt x="11603" y="2772"/>
                    <a:pt x="11603" y="2772"/>
                  </a:cubicBezTo>
                  <a:cubicBezTo>
                    <a:pt x="11834" y="2670"/>
                    <a:pt x="11834" y="2670"/>
                    <a:pt x="11834" y="2670"/>
                  </a:cubicBezTo>
                  <a:cubicBezTo>
                    <a:pt x="11795" y="2533"/>
                    <a:pt x="11795" y="2533"/>
                    <a:pt x="11795" y="2533"/>
                  </a:cubicBezTo>
                  <a:cubicBezTo>
                    <a:pt x="11795" y="2465"/>
                    <a:pt x="11795" y="2465"/>
                    <a:pt x="11795" y="2465"/>
                  </a:cubicBezTo>
                  <a:cubicBezTo>
                    <a:pt x="11718" y="2362"/>
                    <a:pt x="11718" y="2362"/>
                    <a:pt x="11718" y="2362"/>
                  </a:cubicBezTo>
                  <a:cubicBezTo>
                    <a:pt x="11680" y="2327"/>
                    <a:pt x="11680" y="2327"/>
                    <a:pt x="11680" y="2327"/>
                  </a:cubicBezTo>
                  <a:cubicBezTo>
                    <a:pt x="11757" y="2259"/>
                    <a:pt x="11757" y="2259"/>
                    <a:pt x="11757" y="2259"/>
                  </a:cubicBezTo>
                  <a:cubicBezTo>
                    <a:pt x="11795" y="2225"/>
                    <a:pt x="11795" y="2225"/>
                    <a:pt x="11795" y="2225"/>
                  </a:cubicBezTo>
                  <a:cubicBezTo>
                    <a:pt x="11873" y="2225"/>
                    <a:pt x="11873" y="2225"/>
                    <a:pt x="11873" y="2225"/>
                  </a:cubicBezTo>
                  <a:cubicBezTo>
                    <a:pt x="11950" y="2225"/>
                    <a:pt x="11950" y="2225"/>
                    <a:pt x="11950" y="2225"/>
                  </a:cubicBezTo>
                  <a:lnTo>
                    <a:pt x="11911" y="2157"/>
                  </a:lnTo>
                  <a:close/>
                </a:path>
              </a:pathLst>
            </a:custGeom>
            <a:noFill/>
            <a:ln w="1588" cap="rnd">
              <a:solidFill>
                <a:srgbClr val="FFFFFF"/>
              </a:solidFill>
              <a:prstDash val="solid"/>
              <a:round/>
              <a:headEnd/>
              <a:tailEnd/>
            </a:ln>
          </p:spPr>
          <p:txBody>
            <a:bodyPr/>
            <a:lstStyle/>
            <a:p>
              <a:endParaRPr lang="fr-FR"/>
            </a:p>
          </p:txBody>
        </p:sp>
      </p:grpSp>
      <p:sp>
        <p:nvSpPr>
          <p:cNvPr id="10264" name="Rectangle 225"/>
          <p:cNvSpPr>
            <a:spLocks noChangeArrowheads="1"/>
          </p:cNvSpPr>
          <p:nvPr/>
        </p:nvSpPr>
        <p:spPr bwMode="auto">
          <a:xfrm>
            <a:off x="6461125" y="3557588"/>
            <a:ext cx="587375" cy="198437"/>
          </a:xfrm>
          <a:prstGeom prst="rect">
            <a:avLst/>
          </a:prstGeom>
          <a:noFill/>
          <a:ln w="9525">
            <a:noFill/>
            <a:miter lim="800000"/>
            <a:headEnd/>
            <a:tailEnd/>
          </a:ln>
        </p:spPr>
        <p:txBody>
          <a:bodyPr wrap="none" lIns="0" tIns="0" rIns="0" bIns="0">
            <a:spAutoFit/>
          </a:bodyPr>
          <a:lstStyle/>
          <a:p>
            <a:r>
              <a:rPr lang="es-ES" sz="1300">
                <a:solidFill>
                  <a:srgbClr val="000000"/>
                </a:solidFill>
              </a:rPr>
              <a:t>NORTH</a:t>
            </a:r>
            <a:endParaRPr lang="es-ES"/>
          </a:p>
        </p:txBody>
      </p:sp>
      <p:sp>
        <p:nvSpPr>
          <p:cNvPr id="10265" name="Rectangle 226"/>
          <p:cNvSpPr>
            <a:spLocks noChangeArrowheads="1"/>
          </p:cNvSpPr>
          <p:nvPr/>
        </p:nvSpPr>
        <p:spPr bwMode="auto">
          <a:xfrm>
            <a:off x="5595938" y="5099050"/>
            <a:ext cx="503237" cy="198438"/>
          </a:xfrm>
          <a:prstGeom prst="rect">
            <a:avLst/>
          </a:prstGeom>
          <a:noFill/>
          <a:ln w="9525">
            <a:noFill/>
            <a:miter lim="800000"/>
            <a:headEnd/>
            <a:tailEnd/>
          </a:ln>
        </p:spPr>
        <p:txBody>
          <a:bodyPr wrap="none" lIns="0" tIns="0" rIns="0" bIns="0">
            <a:spAutoFit/>
          </a:bodyPr>
          <a:lstStyle/>
          <a:p>
            <a:r>
              <a:rPr lang="es-ES" sz="1300">
                <a:solidFill>
                  <a:srgbClr val="000000"/>
                </a:solidFill>
              </a:rPr>
              <a:t>SPAIN</a:t>
            </a:r>
            <a:endParaRPr lang="es-ES"/>
          </a:p>
        </p:txBody>
      </p:sp>
      <p:sp>
        <p:nvSpPr>
          <p:cNvPr id="10266" name="Rectangle 227"/>
          <p:cNvSpPr>
            <a:spLocks noChangeArrowheads="1"/>
          </p:cNvSpPr>
          <p:nvPr/>
        </p:nvSpPr>
        <p:spPr bwMode="auto">
          <a:xfrm>
            <a:off x="6634163" y="4176713"/>
            <a:ext cx="577850" cy="198437"/>
          </a:xfrm>
          <a:prstGeom prst="rect">
            <a:avLst/>
          </a:prstGeom>
          <a:noFill/>
          <a:ln w="9525">
            <a:noFill/>
            <a:miter lim="800000"/>
            <a:headEnd/>
            <a:tailEnd/>
          </a:ln>
        </p:spPr>
        <p:txBody>
          <a:bodyPr wrap="none" lIns="0" tIns="0" rIns="0" bIns="0">
            <a:spAutoFit/>
          </a:bodyPr>
          <a:lstStyle/>
          <a:p>
            <a:r>
              <a:rPr lang="es-ES" sz="1300">
                <a:solidFill>
                  <a:srgbClr val="000000"/>
                </a:solidFill>
              </a:rPr>
              <a:t>SOUTH</a:t>
            </a:r>
            <a:endParaRPr lang="es-ES"/>
          </a:p>
        </p:txBody>
      </p:sp>
      <p:sp>
        <p:nvSpPr>
          <p:cNvPr id="10267" name="Rectangle 228"/>
          <p:cNvSpPr>
            <a:spLocks noChangeArrowheads="1"/>
          </p:cNvSpPr>
          <p:nvPr/>
        </p:nvSpPr>
        <p:spPr bwMode="auto">
          <a:xfrm>
            <a:off x="6345238" y="4540250"/>
            <a:ext cx="377825" cy="198438"/>
          </a:xfrm>
          <a:prstGeom prst="rect">
            <a:avLst/>
          </a:prstGeom>
          <a:noFill/>
          <a:ln w="9525">
            <a:noFill/>
            <a:miter lim="800000"/>
            <a:headEnd/>
            <a:tailEnd/>
          </a:ln>
        </p:spPr>
        <p:txBody>
          <a:bodyPr wrap="none" lIns="0" tIns="0" rIns="0" bIns="0">
            <a:spAutoFit/>
          </a:bodyPr>
          <a:lstStyle/>
          <a:p>
            <a:r>
              <a:rPr lang="es-ES" sz="1300">
                <a:solidFill>
                  <a:srgbClr val="000000"/>
                </a:solidFill>
              </a:rPr>
              <a:t>TIGF</a:t>
            </a:r>
            <a:endParaRPr lang="es-ES"/>
          </a:p>
        </p:txBody>
      </p:sp>
      <p:sp>
        <p:nvSpPr>
          <p:cNvPr id="10268" name="Rectangle 248"/>
          <p:cNvSpPr>
            <a:spLocks noChangeArrowheads="1"/>
          </p:cNvSpPr>
          <p:nvPr/>
        </p:nvSpPr>
        <p:spPr bwMode="auto">
          <a:xfrm>
            <a:off x="4740275" y="2979738"/>
            <a:ext cx="101600" cy="198437"/>
          </a:xfrm>
          <a:prstGeom prst="rect">
            <a:avLst/>
          </a:prstGeom>
          <a:noFill/>
          <a:ln w="9525">
            <a:noFill/>
            <a:miter lim="800000"/>
            <a:headEnd/>
            <a:tailEnd/>
          </a:ln>
        </p:spPr>
        <p:txBody>
          <a:bodyPr wrap="none" lIns="0" tIns="0" rIns="0" bIns="0">
            <a:spAutoFit/>
          </a:bodyPr>
          <a:lstStyle/>
          <a:p>
            <a:r>
              <a:rPr lang="es-ES" sz="1300">
                <a:solidFill>
                  <a:srgbClr val="FFFFFF"/>
                </a:solidFill>
              </a:rPr>
              <a:t>?</a:t>
            </a:r>
            <a:endParaRPr lang="es-E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noChangeArrowheads="1"/>
          </p:cNvSpPr>
          <p:nvPr>
            <p:ph type="body" idx="4294967295"/>
          </p:nvPr>
        </p:nvSpPr>
        <p:spPr>
          <a:xfrm>
            <a:off x="611188" y="779463"/>
            <a:ext cx="8332787" cy="4594225"/>
          </a:xfrm>
        </p:spPr>
        <p:txBody>
          <a:bodyPr/>
          <a:lstStyle/>
          <a:p>
            <a:pPr algn="just">
              <a:lnSpc>
                <a:spcPct val="110000"/>
              </a:lnSpc>
              <a:spcBef>
                <a:spcPct val="30000"/>
              </a:spcBef>
              <a:spcAft>
                <a:spcPct val="30000"/>
              </a:spcAft>
              <a:buSzTx/>
              <a:buFont typeface="Wingdings" pitchFamily="2" charset="2"/>
              <a:buChar char="§"/>
              <a:tabLst>
                <a:tab pos="266700" algn="l"/>
                <a:tab pos="542925" algn="l"/>
              </a:tabLst>
            </a:pPr>
            <a:r>
              <a:rPr lang="en-US" sz="1800" dirty="0" smtClean="0"/>
              <a:t>Every network user could trigger the UIOLI procedure when:</a:t>
            </a:r>
          </a:p>
          <a:p>
            <a:pPr marL="993775" lvl="1" algn="just">
              <a:lnSpc>
                <a:spcPct val="110000"/>
              </a:lnSpc>
              <a:spcBef>
                <a:spcPct val="30000"/>
              </a:spcBef>
              <a:spcAft>
                <a:spcPct val="30000"/>
              </a:spcAft>
              <a:buSzTx/>
              <a:buFont typeface="Wingdings" pitchFamily="2" charset="2"/>
              <a:buAutoNum type="arabicPeriod"/>
              <a:tabLst>
                <a:tab pos="266700" algn="l"/>
                <a:tab pos="542925" algn="l"/>
              </a:tabLst>
            </a:pPr>
            <a:r>
              <a:rPr lang="en-US" sz="1800" dirty="0" smtClean="0"/>
              <a:t>there is </a:t>
            </a:r>
            <a:r>
              <a:rPr lang="en-US" sz="1800" u="sng" dirty="0" smtClean="0"/>
              <a:t>no primary capacity available </a:t>
            </a:r>
            <a:r>
              <a:rPr lang="en-US" sz="1800" dirty="0" smtClean="0"/>
              <a:t>at the point in the direction requested, thus the TSO is unable to meet at least 1 duly justified request from a shipper,</a:t>
            </a:r>
          </a:p>
          <a:p>
            <a:pPr marL="993775" lvl="1" algn="just">
              <a:lnSpc>
                <a:spcPct val="110000"/>
              </a:lnSpc>
              <a:spcBef>
                <a:spcPct val="30000"/>
              </a:spcBef>
              <a:spcAft>
                <a:spcPct val="30000"/>
              </a:spcAft>
              <a:buSzTx/>
              <a:buFont typeface="Wingdings" pitchFamily="2" charset="2"/>
              <a:buAutoNum type="arabicPeriod"/>
              <a:tabLst>
                <a:tab pos="266700" algn="l"/>
                <a:tab pos="542925" algn="l"/>
              </a:tabLst>
            </a:pPr>
            <a:r>
              <a:rPr lang="en-US" sz="1800" dirty="0" smtClean="0"/>
              <a:t>the network user is </a:t>
            </a:r>
            <a:r>
              <a:rPr lang="en-US" sz="1800" u="sng" dirty="0" smtClean="0"/>
              <a:t>unable to get the firm capacity in the secondary market</a:t>
            </a:r>
            <a:r>
              <a:rPr lang="en-US" sz="1800" dirty="0" smtClean="0"/>
              <a:t> (either on a bilateral basis, or bulletin board, if any applied), and</a:t>
            </a:r>
          </a:p>
          <a:p>
            <a:pPr marL="993775" lvl="1" algn="just">
              <a:lnSpc>
                <a:spcPct val="110000"/>
              </a:lnSpc>
              <a:spcBef>
                <a:spcPct val="30000"/>
              </a:spcBef>
              <a:spcAft>
                <a:spcPct val="30000"/>
              </a:spcAft>
              <a:buSzTx/>
              <a:buFont typeface="Wingdings" pitchFamily="2" charset="2"/>
              <a:buAutoNum type="arabicPeriod"/>
              <a:tabLst>
                <a:tab pos="266700" algn="l"/>
                <a:tab pos="542925" algn="l"/>
              </a:tabLst>
            </a:pPr>
            <a:r>
              <a:rPr lang="en-US" sz="1800" dirty="0" smtClean="0"/>
              <a:t>the </a:t>
            </a:r>
            <a:r>
              <a:rPr lang="en-US" sz="1800" u="sng" dirty="0" smtClean="0"/>
              <a:t>period requested </a:t>
            </a:r>
            <a:r>
              <a:rPr lang="en-US" sz="1800" dirty="0" smtClean="0"/>
              <a:t>by the network user is </a:t>
            </a:r>
            <a:r>
              <a:rPr lang="en-US" sz="1800" u="sng" dirty="0" smtClean="0"/>
              <a:t>higher than a season</a:t>
            </a:r>
            <a:r>
              <a:rPr lang="en-US" sz="1800" dirty="0" smtClean="0"/>
              <a:t>*.</a:t>
            </a:r>
          </a:p>
          <a:p>
            <a:pPr algn="just">
              <a:lnSpc>
                <a:spcPct val="110000"/>
              </a:lnSpc>
              <a:spcBef>
                <a:spcPct val="30000"/>
              </a:spcBef>
              <a:spcAft>
                <a:spcPct val="30000"/>
              </a:spcAft>
              <a:buSzTx/>
              <a:buFont typeface="Wingdings" pitchFamily="2" charset="2"/>
              <a:buChar char="§"/>
              <a:tabLst>
                <a:tab pos="266700" algn="l"/>
                <a:tab pos="542925" algn="l"/>
              </a:tabLst>
            </a:pPr>
            <a:r>
              <a:rPr lang="en-US" sz="1800" dirty="0" smtClean="0"/>
              <a:t>If all these conditions are fulfilled, the affected TSO will apply the UIOLI procedure in coordination with the adjacent TSO and under the supervision of the NRAs.</a:t>
            </a:r>
          </a:p>
          <a:p>
            <a:pPr algn="just">
              <a:lnSpc>
                <a:spcPct val="110000"/>
              </a:lnSpc>
              <a:spcBef>
                <a:spcPct val="30000"/>
              </a:spcBef>
              <a:spcAft>
                <a:spcPct val="30000"/>
              </a:spcAft>
              <a:buSzTx/>
              <a:buFont typeface="Wingdings" pitchFamily="2" charset="2"/>
              <a:buChar char="§"/>
              <a:tabLst>
                <a:tab pos="266700" algn="l"/>
                <a:tab pos="542925" algn="l"/>
              </a:tabLst>
            </a:pPr>
            <a:r>
              <a:rPr lang="en-US" sz="1800" dirty="0" smtClean="0"/>
              <a:t>The procedure is not triggered if access has not been denied to any shipper by the TSO.</a:t>
            </a:r>
          </a:p>
        </p:txBody>
      </p:sp>
      <p:sp>
        <p:nvSpPr>
          <p:cNvPr id="24578" name="Rectangle 2"/>
          <p:cNvSpPr>
            <a:spLocks noChangeArrowheads="1"/>
          </p:cNvSpPr>
          <p:nvPr/>
        </p:nvSpPr>
        <p:spPr bwMode="auto">
          <a:xfrm>
            <a:off x="642938" y="260350"/>
            <a:ext cx="8332787" cy="365125"/>
          </a:xfrm>
          <a:prstGeom prst="rect">
            <a:avLst/>
          </a:prstGeom>
          <a:noFill/>
          <a:ln w="9525">
            <a:noFill/>
            <a:miter lim="800000"/>
            <a:headEnd/>
            <a:tailEnd/>
          </a:ln>
        </p:spPr>
        <p:txBody>
          <a:bodyPr lIns="0" tIns="0" rIns="0" bIns="0" anchor="b"/>
          <a:lstStyle/>
          <a:p>
            <a:pPr defTabSz="571500" eaLnBrk="0" hangingPunct="0"/>
            <a:r>
              <a:rPr lang="en-GB" sz="2800"/>
              <a:t>When is the UIOLI procedure triggered?</a:t>
            </a:r>
          </a:p>
        </p:txBody>
      </p:sp>
      <p:sp>
        <p:nvSpPr>
          <p:cNvPr id="48132" name="Text Box 4"/>
          <p:cNvSpPr txBox="1">
            <a:spLocks noChangeArrowheads="1"/>
          </p:cNvSpPr>
          <p:nvPr/>
        </p:nvSpPr>
        <p:spPr bwMode="auto">
          <a:xfrm>
            <a:off x="538163" y="5818188"/>
            <a:ext cx="8281987" cy="274637"/>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GB" sz="1200" b="0">
                <a:cs typeface="+mn-cs"/>
              </a:rPr>
              <a:t>* Season is defined according to the Information Memoradum of the 2013 OS and 2015 OS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ChangeArrowheads="1"/>
          </p:cNvSpPr>
          <p:nvPr/>
        </p:nvSpPr>
        <p:spPr bwMode="auto">
          <a:xfrm>
            <a:off x="642938" y="260350"/>
            <a:ext cx="8332787" cy="365125"/>
          </a:xfrm>
          <a:prstGeom prst="rect">
            <a:avLst/>
          </a:prstGeom>
          <a:noFill/>
          <a:ln w="9525">
            <a:noFill/>
            <a:miter lim="800000"/>
            <a:headEnd/>
            <a:tailEnd/>
          </a:ln>
        </p:spPr>
        <p:txBody>
          <a:bodyPr lIns="0" tIns="0" rIns="0" bIns="0" anchor="b"/>
          <a:lstStyle/>
          <a:p>
            <a:pPr defTabSz="571500" eaLnBrk="0" hangingPunct="0"/>
            <a:r>
              <a:rPr lang="en-GB" sz="2800"/>
              <a:t>How will the reduction be performed?</a:t>
            </a:r>
          </a:p>
        </p:txBody>
      </p:sp>
      <p:sp>
        <p:nvSpPr>
          <p:cNvPr id="49155" name="AutoShape 3"/>
          <p:cNvSpPr>
            <a:spLocks noChangeArrowheads="1"/>
          </p:cNvSpPr>
          <p:nvPr/>
        </p:nvSpPr>
        <p:spPr bwMode="auto">
          <a:xfrm>
            <a:off x="5453063" y="2490788"/>
            <a:ext cx="792162" cy="360362"/>
          </a:xfrm>
          <a:prstGeom prst="rightArrow">
            <a:avLst>
              <a:gd name="adj1" fmla="val 50000"/>
              <a:gd name="adj2" fmla="val 54956"/>
            </a:avLst>
          </a:prstGeom>
          <a:solidFill>
            <a:schemeClr val="tx2"/>
          </a:solidFill>
          <a:ln w="9525" algn="ctr">
            <a:noFill/>
            <a:miter lim="800000"/>
            <a:headEnd/>
            <a:tailEnd/>
          </a:ln>
          <a:effectLst>
            <a:prstShdw prst="shdw17" dist="17961" dir="2700000">
              <a:schemeClr val="tx2">
                <a:gamma/>
                <a:shade val="60000"/>
                <a:invGamma/>
              </a:schemeClr>
            </a:prstShdw>
          </a:effectLst>
        </p:spPr>
        <p:txBody>
          <a:bodyPr wrap="none" anchor="ctr"/>
          <a:lstStyle/>
          <a:p>
            <a:pPr>
              <a:defRPr/>
            </a:pPr>
            <a:endParaRPr lang="fr-FR">
              <a:cs typeface="+mn-cs"/>
            </a:endParaRPr>
          </a:p>
        </p:txBody>
      </p:sp>
      <p:sp>
        <p:nvSpPr>
          <p:cNvPr id="25603" name="AutoShape 4"/>
          <p:cNvSpPr>
            <a:spLocks noChangeArrowheads="1"/>
          </p:cNvSpPr>
          <p:nvPr/>
        </p:nvSpPr>
        <p:spPr bwMode="auto">
          <a:xfrm>
            <a:off x="6353175" y="1954213"/>
            <a:ext cx="2324100" cy="1473200"/>
          </a:xfrm>
          <a:prstGeom prst="roundRect">
            <a:avLst>
              <a:gd name="adj" fmla="val 16667"/>
            </a:avLst>
          </a:prstGeom>
          <a:noFill/>
          <a:ln w="9525" algn="ctr">
            <a:solidFill>
              <a:schemeClr val="bg1"/>
            </a:solidFill>
            <a:round/>
            <a:headEnd/>
            <a:tailEnd/>
          </a:ln>
        </p:spPr>
        <p:txBody>
          <a:bodyPr anchor="ctr"/>
          <a:lstStyle/>
          <a:p>
            <a:r>
              <a:rPr lang="en-GB"/>
              <a:t>Winter season</a:t>
            </a:r>
            <a:r>
              <a:rPr lang="en-GB" b="0"/>
              <a:t> capacity </a:t>
            </a:r>
            <a:r>
              <a:rPr lang="en-GB"/>
              <a:t>and summer season</a:t>
            </a:r>
            <a:r>
              <a:rPr lang="en-GB" b="0"/>
              <a:t> capacity shall be released</a:t>
            </a:r>
          </a:p>
        </p:txBody>
      </p:sp>
      <p:sp>
        <p:nvSpPr>
          <p:cNvPr id="25604" name="AutoShape 5"/>
          <p:cNvSpPr>
            <a:spLocks noChangeArrowheads="1"/>
          </p:cNvSpPr>
          <p:nvPr/>
        </p:nvSpPr>
        <p:spPr bwMode="auto">
          <a:xfrm>
            <a:off x="684213" y="1700213"/>
            <a:ext cx="4608512" cy="1943100"/>
          </a:xfrm>
          <a:prstGeom prst="roundRect">
            <a:avLst>
              <a:gd name="adj" fmla="val 16667"/>
            </a:avLst>
          </a:prstGeom>
          <a:noFill/>
          <a:ln w="9525" algn="ctr">
            <a:solidFill>
              <a:schemeClr val="bg1"/>
            </a:solidFill>
            <a:round/>
            <a:headEnd/>
            <a:tailEnd/>
          </a:ln>
        </p:spPr>
        <p:txBody>
          <a:bodyPr anchor="ctr"/>
          <a:lstStyle/>
          <a:p>
            <a:r>
              <a:rPr lang="en-US" b="0"/>
              <a:t>If daily used capacity is on average less than 80% of its daily contracted capacity during:</a:t>
            </a:r>
          </a:p>
          <a:p>
            <a:pPr lvl="1" indent="-190500">
              <a:buFontTx/>
              <a:buChar char="•"/>
            </a:pPr>
            <a:r>
              <a:rPr lang="en-US" b="0"/>
              <a:t>the </a:t>
            </a:r>
            <a:r>
              <a:rPr lang="en-US"/>
              <a:t>last winter season</a:t>
            </a:r>
            <a:r>
              <a:rPr lang="en-US" b="0"/>
              <a:t>, </a:t>
            </a:r>
          </a:p>
          <a:p>
            <a:pPr lvl="1" indent="-190500">
              <a:buFontTx/>
              <a:buChar char="•"/>
            </a:pPr>
            <a:r>
              <a:rPr lang="en-US" b="0"/>
              <a:t>the </a:t>
            </a:r>
            <a:r>
              <a:rPr lang="en-US"/>
              <a:t>last summer season</a:t>
            </a:r>
            <a:r>
              <a:rPr lang="en-US" b="0"/>
              <a:t>, </a:t>
            </a:r>
            <a:r>
              <a:rPr lang="en-US"/>
              <a:t>and </a:t>
            </a:r>
          </a:p>
          <a:p>
            <a:pPr lvl="1" indent="-190500">
              <a:buFontTx/>
              <a:buChar char="•"/>
            </a:pPr>
            <a:r>
              <a:rPr lang="en-US" b="0"/>
              <a:t>the </a:t>
            </a:r>
            <a:r>
              <a:rPr lang="en-US"/>
              <a:t>last 12 months </a:t>
            </a:r>
            <a:endParaRPr lang="en-GB"/>
          </a:p>
        </p:txBody>
      </p:sp>
      <p:sp>
        <p:nvSpPr>
          <p:cNvPr id="25605" name="Rectangle 3"/>
          <p:cNvSpPr>
            <a:spLocks noChangeArrowheads="1"/>
          </p:cNvSpPr>
          <p:nvPr/>
        </p:nvSpPr>
        <p:spPr bwMode="auto">
          <a:xfrm>
            <a:off x="611188" y="765175"/>
            <a:ext cx="8332787" cy="719138"/>
          </a:xfrm>
          <a:prstGeom prst="rect">
            <a:avLst/>
          </a:prstGeom>
          <a:noFill/>
          <a:ln w="9525">
            <a:noFill/>
            <a:miter lim="800000"/>
            <a:headEnd/>
            <a:tailEnd/>
          </a:ln>
        </p:spPr>
        <p:txBody>
          <a:bodyPr lIns="0" tIns="0" rIns="0" bIns="0"/>
          <a:lstStyle/>
          <a:p>
            <a:pPr marL="266700" indent="-266700" algn="just" defTabSz="336550" eaLnBrk="0" hangingPunct="0">
              <a:lnSpc>
                <a:spcPct val="110000"/>
              </a:lnSpc>
              <a:spcBef>
                <a:spcPct val="30000"/>
              </a:spcBef>
              <a:spcAft>
                <a:spcPct val="30000"/>
              </a:spcAft>
              <a:buClr>
                <a:schemeClr val="tx2"/>
              </a:buClr>
              <a:buFont typeface="Wingdings" pitchFamily="2" charset="2"/>
              <a:buChar char="§"/>
              <a:tabLst>
                <a:tab pos="266700" algn="l"/>
                <a:tab pos="542925" algn="l"/>
              </a:tabLst>
            </a:pPr>
            <a:r>
              <a:rPr lang="en-US" b="0" dirty="0"/>
              <a:t>Daily used capacity shall be studied for the 12 previous months shipper by shipper</a:t>
            </a:r>
          </a:p>
          <a:p>
            <a:pPr marL="266700" indent="-266700" algn="just" defTabSz="336550" eaLnBrk="0" hangingPunct="0">
              <a:lnSpc>
                <a:spcPct val="110000"/>
              </a:lnSpc>
              <a:spcBef>
                <a:spcPct val="30000"/>
              </a:spcBef>
              <a:spcAft>
                <a:spcPct val="30000"/>
              </a:spcAft>
              <a:buClr>
                <a:schemeClr val="tx2"/>
              </a:buClr>
              <a:buFont typeface="Wingdings" pitchFamily="2" charset="2"/>
              <a:buChar char="§"/>
              <a:tabLst>
                <a:tab pos="266700" algn="l"/>
                <a:tab pos="542925" algn="l"/>
              </a:tabLst>
            </a:pPr>
            <a:endParaRPr lang="en-US" sz="2000" b="0" dirty="0"/>
          </a:p>
          <a:p>
            <a:pPr marL="266700" indent="-266700" algn="just" defTabSz="336550" eaLnBrk="0" hangingPunct="0">
              <a:lnSpc>
                <a:spcPct val="110000"/>
              </a:lnSpc>
              <a:spcBef>
                <a:spcPct val="30000"/>
              </a:spcBef>
              <a:spcAft>
                <a:spcPct val="30000"/>
              </a:spcAft>
              <a:buClr>
                <a:schemeClr val="tx2"/>
              </a:buClr>
              <a:buFont typeface="Wingdings" pitchFamily="2" charset="2"/>
              <a:buChar char="§"/>
              <a:tabLst>
                <a:tab pos="266700" algn="l"/>
                <a:tab pos="542925" algn="l"/>
              </a:tabLst>
            </a:pPr>
            <a:endParaRPr lang="en-US" sz="2000" b="0" dirty="0"/>
          </a:p>
          <a:p>
            <a:pPr marL="266700" indent="-266700" algn="just" defTabSz="336550" eaLnBrk="0" hangingPunct="0">
              <a:lnSpc>
                <a:spcPct val="110000"/>
              </a:lnSpc>
              <a:spcBef>
                <a:spcPct val="30000"/>
              </a:spcBef>
              <a:spcAft>
                <a:spcPct val="30000"/>
              </a:spcAft>
              <a:buClr>
                <a:schemeClr val="tx2"/>
              </a:buClr>
              <a:buFont typeface="Wingdings" pitchFamily="2" charset="2"/>
              <a:buChar char="§"/>
              <a:tabLst>
                <a:tab pos="266700" algn="l"/>
                <a:tab pos="542925" algn="l"/>
              </a:tabLst>
            </a:pPr>
            <a:endParaRPr lang="en-US" sz="2000" b="0" dirty="0"/>
          </a:p>
          <a:p>
            <a:pPr marL="266700" indent="-266700" algn="just" defTabSz="336550" eaLnBrk="0" hangingPunct="0">
              <a:lnSpc>
                <a:spcPct val="110000"/>
              </a:lnSpc>
              <a:spcBef>
                <a:spcPct val="30000"/>
              </a:spcBef>
              <a:spcAft>
                <a:spcPct val="30000"/>
              </a:spcAft>
              <a:buClr>
                <a:schemeClr val="tx2"/>
              </a:buClr>
              <a:buFont typeface="Wingdings" pitchFamily="2" charset="2"/>
              <a:buChar char="§"/>
              <a:tabLst>
                <a:tab pos="266700" algn="l"/>
                <a:tab pos="542925" algn="l"/>
              </a:tabLst>
            </a:pPr>
            <a:endParaRPr lang="en-US" sz="2000" b="0" dirty="0"/>
          </a:p>
          <a:p>
            <a:pPr marL="266700" indent="-266700" algn="just" defTabSz="336550" eaLnBrk="0" hangingPunct="0">
              <a:lnSpc>
                <a:spcPct val="110000"/>
              </a:lnSpc>
              <a:spcBef>
                <a:spcPct val="30000"/>
              </a:spcBef>
              <a:spcAft>
                <a:spcPct val="30000"/>
              </a:spcAft>
              <a:buClr>
                <a:schemeClr val="tx2"/>
              </a:buClr>
              <a:tabLst>
                <a:tab pos="266700" algn="l"/>
                <a:tab pos="542925" algn="l"/>
              </a:tabLst>
            </a:pPr>
            <a:endParaRPr lang="en-US" sz="2000" b="0" dirty="0"/>
          </a:p>
          <a:p>
            <a:pPr marL="266700" indent="-266700" algn="just" defTabSz="336550" eaLnBrk="0" hangingPunct="0">
              <a:lnSpc>
                <a:spcPct val="110000"/>
              </a:lnSpc>
              <a:spcBef>
                <a:spcPct val="30000"/>
              </a:spcBef>
              <a:spcAft>
                <a:spcPct val="30000"/>
              </a:spcAft>
              <a:buClr>
                <a:schemeClr val="tx2"/>
              </a:buClr>
              <a:buFont typeface="Wingdings" pitchFamily="2" charset="2"/>
              <a:buNone/>
              <a:tabLst>
                <a:tab pos="266700" algn="l"/>
                <a:tab pos="542925" algn="l"/>
              </a:tabLst>
            </a:pPr>
            <a:r>
              <a:rPr lang="en-US" b="0" dirty="0"/>
              <a:t>	… unless the existing shipper(s) is/are able to justify its/their behavior </a:t>
            </a:r>
            <a:r>
              <a:rPr lang="en-US" sz="1400" b="0" dirty="0"/>
              <a:t>(see slide 7)</a:t>
            </a:r>
          </a:p>
          <a:p>
            <a:pPr marL="266700" indent="-266700" algn="just" defTabSz="336550" eaLnBrk="0" hangingPunct="0">
              <a:lnSpc>
                <a:spcPct val="110000"/>
              </a:lnSpc>
              <a:spcBef>
                <a:spcPct val="30000"/>
              </a:spcBef>
              <a:spcAft>
                <a:spcPct val="30000"/>
              </a:spcAft>
              <a:buClr>
                <a:schemeClr val="tx2"/>
              </a:buClr>
              <a:buFont typeface="Wingdings" pitchFamily="2" charset="2"/>
              <a:buChar char="§"/>
              <a:tabLst>
                <a:tab pos="266700" algn="l"/>
                <a:tab pos="542925" algn="l"/>
              </a:tabLst>
            </a:pPr>
            <a:r>
              <a:rPr lang="en-US" b="0" dirty="0"/>
              <a:t>This proposal </a:t>
            </a:r>
            <a:r>
              <a:rPr lang="en-US" b="0" dirty="0" smtClean="0"/>
              <a:t>needs to be adjusted once the Comitology process for CAM and CMP </a:t>
            </a:r>
            <a:r>
              <a:rPr lang="en-US" b="0" dirty="0"/>
              <a:t>NC </a:t>
            </a:r>
            <a:r>
              <a:rPr lang="en-US" b="0" dirty="0" smtClean="0"/>
              <a:t>ends</a:t>
            </a:r>
            <a:r>
              <a:rPr lang="en-US" b="0" dirty="0" smtClean="0"/>
              <a:t>.</a:t>
            </a:r>
            <a:endParaRPr lang="en-US" b="0"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Grp="1" noChangeArrowheads="1"/>
          </p:cNvSpPr>
          <p:nvPr>
            <p:ph type="body" idx="4294967295"/>
          </p:nvPr>
        </p:nvSpPr>
        <p:spPr>
          <a:xfrm>
            <a:off x="611188" y="765175"/>
            <a:ext cx="8332787" cy="5256213"/>
          </a:xfrm>
        </p:spPr>
        <p:txBody>
          <a:bodyPr/>
          <a:lstStyle/>
          <a:p>
            <a:pPr marL="266700" indent="-266700" algn="just">
              <a:lnSpc>
                <a:spcPct val="110000"/>
              </a:lnSpc>
              <a:spcBef>
                <a:spcPct val="30000"/>
              </a:spcBef>
              <a:spcAft>
                <a:spcPct val="30000"/>
              </a:spcAft>
              <a:buSzTx/>
              <a:buFont typeface="Wingdings" pitchFamily="2" charset="2"/>
              <a:buChar char="§"/>
              <a:tabLst>
                <a:tab pos="266700" algn="l"/>
                <a:tab pos="542925" algn="l"/>
              </a:tabLst>
            </a:pPr>
            <a:r>
              <a:rPr lang="en-US" sz="1800" smtClean="0"/>
              <a:t>If the 3 conditions previously mentioned in slide 3 are met, the amount of capacity to be released will be the following:</a:t>
            </a:r>
          </a:p>
          <a:p>
            <a:pPr marL="266700" indent="-266700" algn="just">
              <a:lnSpc>
                <a:spcPct val="110000"/>
              </a:lnSpc>
              <a:spcBef>
                <a:spcPct val="30000"/>
              </a:spcBef>
              <a:spcAft>
                <a:spcPct val="30000"/>
              </a:spcAft>
              <a:buSzTx/>
              <a:buFont typeface="Wingdings" pitchFamily="2" charset="2"/>
              <a:buChar char="§"/>
              <a:tabLst>
                <a:tab pos="266700" algn="l"/>
                <a:tab pos="542925" algn="l"/>
              </a:tabLst>
            </a:pPr>
            <a:endParaRPr lang="en-US" sz="1800" smtClean="0"/>
          </a:p>
          <a:p>
            <a:pPr marL="266700" indent="-266700" algn="just">
              <a:lnSpc>
                <a:spcPct val="110000"/>
              </a:lnSpc>
              <a:spcBef>
                <a:spcPct val="30000"/>
              </a:spcBef>
              <a:spcAft>
                <a:spcPct val="30000"/>
              </a:spcAft>
              <a:buSzTx/>
              <a:buFont typeface="Wingdings" pitchFamily="2" charset="2"/>
              <a:buChar char="§"/>
              <a:tabLst>
                <a:tab pos="266700" algn="l"/>
                <a:tab pos="542925" algn="l"/>
              </a:tabLst>
            </a:pPr>
            <a:endParaRPr lang="en-US" sz="1800" smtClean="0"/>
          </a:p>
          <a:p>
            <a:pPr marL="266700" indent="-266700" algn="just">
              <a:lnSpc>
                <a:spcPct val="110000"/>
              </a:lnSpc>
              <a:spcBef>
                <a:spcPct val="30000"/>
              </a:spcBef>
              <a:spcAft>
                <a:spcPct val="30000"/>
              </a:spcAft>
              <a:buSzTx/>
              <a:buFont typeface="Wingdings" pitchFamily="2" charset="2"/>
              <a:buChar char="§"/>
              <a:tabLst>
                <a:tab pos="266700" algn="l"/>
                <a:tab pos="542925" algn="l"/>
              </a:tabLst>
            </a:pPr>
            <a:endParaRPr lang="en-US" sz="1800" smtClean="0"/>
          </a:p>
          <a:p>
            <a:pPr marL="266700" indent="-266700" algn="just">
              <a:lnSpc>
                <a:spcPct val="110000"/>
              </a:lnSpc>
              <a:spcBef>
                <a:spcPct val="30000"/>
              </a:spcBef>
              <a:spcAft>
                <a:spcPct val="30000"/>
              </a:spcAft>
              <a:buSzTx/>
              <a:buFont typeface="Wingdings" pitchFamily="2" charset="2"/>
              <a:buChar char="§"/>
              <a:tabLst>
                <a:tab pos="266700" algn="l"/>
                <a:tab pos="542925" algn="l"/>
              </a:tabLst>
            </a:pPr>
            <a:r>
              <a:rPr lang="en-US" sz="1800" smtClean="0"/>
              <a:t>The capacity freed up with the above rule must not be higher than the capacity requested (and thus allocated to the new entrant). </a:t>
            </a:r>
          </a:p>
          <a:p>
            <a:pPr marL="266700" indent="-266700" algn="just">
              <a:lnSpc>
                <a:spcPct val="110000"/>
              </a:lnSpc>
              <a:spcBef>
                <a:spcPct val="30000"/>
              </a:spcBef>
              <a:spcAft>
                <a:spcPct val="30000"/>
              </a:spcAft>
              <a:buSzTx/>
              <a:buFont typeface="Wingdings" pitchFamily="2" charset="2"/>
              <a:buChar char="§"/>
              <a:tabLst>
                <a:tab pos="266700" algn="l"/>
                <a:tab pos="542925" algn="l"/>
              </a:tabLst>
            </a:pPr>
            <a:r>
              <a:rPr lang="en-US" sz="1800" smtClean="0"/>
              <a:t>The “</a:t>
            </a:r>
            <a:r>
              <a:rPr lang="es-ES" sz="1800" smtClean="0"/>
              <a:t>α</a:t>
            </a:r>
            <a:r>
              <a:rPr lang="en-US" sz="1800" smtClean="0"/>
              <a:t>” factor will be adjusted upwards to ensure that the total booked capacity by all shippers is not lower at the end of the process than at the beginning of the process.</a:t>
            </a:r>
          </a:p>
          <a:p>
            <a:pPr marL="266700" indent="-266700" algn="just">
              <a:lnSpc>
                <a:spcPct val="110000"/>
              </a:lnSpc>
              <a:spcBef>
                <a:spcPct val="30000"/>
              </a:spcBef>
              <a:spcAft>
                <a:spcPct val="30000"/>
              </a:spcAft>
              <a:buSzTx/>
              <a:buFont typeface="Wingdings" pitchFamily="2" charset="2"/>
              <a:buChar char="§"/>
              <a:tabLst>
                <a:tab pos="266700" algn="l"/>
                <a:tab pos="542925" algn="l"/>
              </a:tabLst>
            </a:pPr>
            <a:r>
              <a:rPr lang="en-US" sz="1800" smtClean="0"/>
              <a:t>Capacity will be released up to a maximum of 2 years.</a:t>
            </a:r>
          </a:p>
          <a:p>
            <a:pPr marL="266700" indent="-266700" algn="just">
              <a:lnSpc>
                <a:spcPct val="110000"/>
              </a:lnSpc>
              <a:spcBef>
                <a:spcPct val="30000"/>
              </a:spcBef>
              <a:spcAft>
                <a:spcPct val="30000"/>
              </a:spcAft>
              <a:buSzTx/>
              <a:buFont typeface="Wingdings" pitchFamily="2" charset="2"/>
              <a:buChar char="§"/>
              <a:tabLst>
                <a:tab pos="266700" algn="l"/>
                <a:tab pos="542925" algn="l"/>
              </a:tabLst>
            </a:pPr>
            <a:r>
              <a:rPr lang="en-US" sz="1800" smtClean="0"/>
              <a:t>In the analysis of the average used capacity the capacity reduced due to maintenance works should be not taken into account.</a:t>
            </a:r>
          </a:p>
        </p:txBody>
      </p:sp>
      <p:sp>
        <p:nvSpPr>
          <p:cNvPr id="26626" name="Rectangle 2"/>
          <p:cNvSpPr>
            <a:spLocks noChangeArrowheads="1"/>
          </p:cNvSpPr>
          <p:nvPr/>
        </p:nvSpPr>
        <p:spPr bwMode="auto">
          <a:xfrm>
            <a:off x="642938" y="260350"/>
            <a:ext cx="8332787" cy="365125"/>
          </a:xfrm>
          <a:prstGeom prst="rect">
            <a:avLst/>
          </a:prstGeom>
          <a:noFill/>
          <a:ln w="9525">
            <a:noFill/>
            <a:miter lim="800000"/>
            <a:headEnd/>
            <a:tailEnd/>
          </a:ln>
        </p:spPr>
        <p:txBody>
          <a:bodyPr lIns="0" tIns="0" rIns="0" bIns="0" anchor="b"/>
          <a:lstStyle/>
          <a:p>
            <a:pPr defTabSz="571500" eaLnBrk="0" hangingPunct="0"/>
            <a:r>
              <a:rPr lang="en-GB" sz="2800"/>
              <a:t>How much capacity will be released?</a:t>
            </a:r>
          </a:p>
        </p:txBody>
      </p:sp>
      <p:sp>
        <p:nvSpPr>
          <p:cNvPr id="26627" name="AutoShape 4"/>
          <p:cNvSpPr>
            <a:spLocks noChangeArrowheads="1"/>
          </p:cNvSpPr>
          <p:nvPr/>
        </p:nvSpPr>
        <p:spPr bwMode="auto">
          <a:xfrm>
            <a:off x="684213" y="1557338"/>
            <a:ext cx="7920037" cy="1008062"/>
          </a:xfrm>
          <a:prstGeom prst="roundRect">
            <a:avLst>
              <a:gd name="adj" fmla="val 16667"/>
            </a:avLst>
          </a:prstGeom>
          <a:solidFill>
            <a:schemeClr val="bg1"/>
          </a:solidFill>
          <a:ln w="9525" algn="ctr">
            <a:noFill/>
            <a:round/>
            <a:headEnd/>
            <a:tailEnd/>
          </a:ln>
        </p:spPr>
        <p:txBody>
          <a:bodyPr anchor="ctr"/>
          <a:lstStyle/>
          <a:p>
            <a:pPr algn="ctr">
              <a:lnSpc>
                <a:spcPct val="115000"/>
              </a:lnSpc>
            </a:pPr>
            <a:r>
              <a:rPr lang="en-US" sz="1600" b="0">
                <a:solidFill>
                  <a:schemeClr val="tx1"/>
                </a:solidFill>
              </a:rPr>
              <a:t>Reassignment = Daily Entry (Exit) Capacity Subscribed – </a:t>
            </a:r>
            <a:r>
              <a:rPr lang="en-US" b="0">
                <a:solidFill>
                  <a:schemeClr val="tx1"/>
                </a:solidFill>
              </a:rPr>
              <a:t>α</a:t>
            </a:r>
            <a:r>
              <a:rPr lang="en-US" sz="1600" b="0">
                <a:solidFill>
                  <a:schemeClr val="tx1"/>
                </a:solidFill>
              </a:rPr>
              <a:t> * Average Daily Quantities Scheduled for Offtake (Delivery)</a:t>
            </a:r>
          </a:p>
          <a:p>
            <a:pPr lvl="1">
              <a:lnSpc>
                <a:spcPct val="115000"/>
              </a:lnSpc>
            </a:pPr>
            <a:r>
              <a:rPr lang="en-US" b="0" i="1">
                <a:solidFill>
                  <a:schemeClr val="tx1"/>
                </a:solidFill>
              </a:rPr>
              <a:t>α ≥ 1.05    </a:t>
            </a:r>
            <a:r>
              <a:rPr lang="en-US" sz="1400" b="0" i="1">
                <a:solidFill>
                  <a:schemeClr val="tx1"/>
                </a:solidFill>
              </a:rPr>
              <a:t>(i.e. the maximum reassignment takes place when α = 1.05</a:t>
            </a:r>
            <a:r>
              <a:rPr lang="en-US" sz="1400">
                <a:solidFill>
                  <a:schemeClr val="tx1"/>
                </a:solidFill>
              </a:rPr>
              <a:t> </a:t>
            </a:r>
            <a:r>
              <a:rPr lang="en-US" sz="1400" b="0" i="1">
                <a:solidFill>
                  <a:schemeClr val="tx1"/>
                </a:solidFill>
              </a:rPr>
              <a:t>)</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Vorlage Power Point">
  <a:themeElements>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fontScheme name="Vorlage Power 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defRPr kumimoji="0" lang="de-AT" sz="2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defRPr kumimoji="0" lang="de-AT" sz="2400" b="1" i="0" u="none" strike="noStrike" cap="none" normalizeH="0" baseline="0" smtClean="0">
            <a:ln>
              <a:noFill/>
            </a:ln>
            <a:solidFill>
              <a:schemeClr val="bg1"/>
            </a:solidFill>
            <a:effectLst/>
            <a:latin typeface="Arial" charset="0"/>
          </a:defRPr>
        </a:defPPr>
      </a:lstStyle>
    </a:lnDef>
  </a:objectDefaults>
  <a:extraClrSchemeLst>
    <a:extraClrScheme>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clrMap bg1="dk2" tx1="lt1" bg2="dk1" tx2="lt2" accent1="accent1" accent2="accent2" accent3="accent3" accent4="accent4" accent5="accent5" accent6="accent6" hlink="hlink" folHlink="folHlink"/>
    </a:extraClrScheme>
    <a:extraClrScheme>
      <a:clrScheme name="Vorlage Power Point 2">
        <a:dk1>
          <a:srgbClr val="000000"/>
        </a:dk1>
        <a:lt1>
          <a:srgbClr val="FFFFFF"/>
        </a:lt1>
        <a:dk2>
          <a:srgbClr val="793335"/>
        </a:dk2>
        <a:lt2>
          <a:srgbClr val="B2B2B2"/>
        </a:lt2>
        <a:accent1>
          <a:srgbClr val="C29903"/>
        </a:accent1>
        <a:accent2>
          <a:srgbClr val="BDA174"/>
        </a:accent2>
        <a:accent3>
          <a:srgbClr val="FFFFFF"/>
        </a:accent3>
        <a:accent4>
          <a:srgbClr val="000000"/>
        </a:accent4>
        <a:accent5>
          <a:srgbClr val="DDCAAA"/>
        </a:accent5>
        <a:accent6>
          <a:srgbClr val="AB9168"/>
        </a:accent6>
        <a:hlink>
          <a:srgbClr val="9A5C1B"/>
        </a:hlink>
        <a:folHlink>
          <a:srgbClr val="72722D"/>
        </a:folHlink>
      </a:clrScheme>
      <a:clrMap bg1="lt1" tx1="dk1" bg2="lt2" tx2="dk2" accent1="accent1" accent2="accent2" accent3="accent3" accent4="accent4" accent5="accent5" accent6="accent6" hlink="hlink" folHlink="folHlink"/>
    </a:extraClrScheme>
    <a:extraClrScheme>
      <a:clrScheme name="Vorlage Power Point 3">
        <a:dk1>
          <a:srgbClr val="000000"/>
        </a:dk1>
        <a:lt1>
          <a:srgbClr val="FFFFFF"/>
        </a:lt1>
        <a:dk2>
          <a:srgbClr val="B2B2B2"/>
        </a:dk2>
        <a:lt2>
          <a:srgbClr val="969696"/>
        </a:lt2>
        <a:accent1>
          <a:srgbClr val="FFFFFF"/>
        </a:accent1>
        <a:accent2>
          <a:srgbClr val="DDDDDD"/>
        </a:accent2>
        <a:accent3>
          <a:srgbClr val="FFFFFF"/>
        </a:accent3>
        <a:accent4>
          <a:srgbClr val="000000"/>
        </a:accent4>
        <a:accent5>
          <a:srgbClr val="FFFFFF"/>
        </a:accent5>
        <a:accent6>
          <a:srgbClr val="C8C8C8"/>
        </a:accent6>
        <a:hlink>
          <a:srgbClr val="C0C0C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ACER-2015-17297</_dlc_DocId>
    <_dlc_DocIdUrl xmlns="985daa2e-53d8-4475-82b8-9c7d25324e34">
      <Url>http://extranet.acer.europa.eu/en/Gas/Regional_%20Intiatives/South_GRI/Meetings/SG%20Meetings/15th_Stakeholders_Group_meeting_for_the_region_South/_layouts/DocIdRedir.aspx?ID=ACER-2015-17297</Url>
      <Description>ACER-2015-17297</Description>
    </_dlc_DocIdUrl>
    <ACER_Abstract xmlns="985daa2e-53d8-4475-82b8-9c7d25324e3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E68D7376B12CD47B18A3462DECE8A54" ma:contentTypeVersion="21" ma:contentTypeDescription="Create a new document." ma:contentTypeScope="" ma:versionID="778bb968f0e364ab37f1df6639c2c7a9">
  <xsd:schema xmlns:xsd="http://www.w3.org/2001/XMLSchema" xmlns:xs="http://www.w3.org/2001/XMLSchema" xmlns:p="http://schemas.microsoft.com/office/2006/metadata/properties" xmlns:ns2="985daa2e-53d8-4475-82b8-9c7d25324e34" targetNamespace="http://schemas.microsoft.com/office/2006/metadata/properties" ma:root="true" ma:fieldsID="87577735a49fbbb1e880d92c7652797e"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BC0F08-8F32-4496-8E79-9265B8D9AFB1}"/>
</file>

<file path=customXml/itemProps2.xml><?xml version="1.0" encoding="utf-8"?>
<ds:datastoreItem xmlns:ds="http://schemas.openxmlformats.org/officeDocument/2006/customXml" ds:itemID="{4BDBC42E-7F43-486B-97FE-92AFE279E981}"/>
</file>

<file path=customXml/itemProps3.xml><?xml version="1.0" encoding="utf-8"?>
<ds:datastoreItem xmlns:ds="http://schemas.openxmlformats.org/officeDocument/2006/customXml" ds:itemID="{AE866D71-EF3C-4F86-9618-91797E57B06E}"/>
</file>

<file path=customXml/itemProps4.xml><?xml version="1.0" encoding="utf-8"?>
<ds:datastoreItem xmlns:ds="http://schemas.openxmlformats.org/officeDocument/2006/customXml" ds:itemID="{B73CF0CD-B363-4A92-A93C-739801546500}"/>
</file>

<file path=docProps/app.xml><?xml version="1.0" encoding="utf-8"?>
<Properties xmlns="http://schemas.openxmlformats.org/officeDocument/2006/extended-properties" xmlns:vt="http://schemas.openxmlformats.org/officeDocument/2006/docPropsVTypes">
  <Template/>
  <TotalTime>13593</TotalTime>
  <Words>1046</Words>
  <Application>Microsoft Office PowerPoint</Application>
  <PresentationFormat>Affichage à l'écran (4:3)</PresentationFormat>
  <Paragraphs>127</Paragraphs>
  <Slides>13</Slides>
  <Notes>2</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Vorlage Power Point</vt:lpstr>
      <vt:lpstr>Diapositive 1</vt:lpstr>
      <vt:lpstr>Introduction</vt:lpstr>
      <vt:lpstr>CMP country analysis</vt:lpstr>
      <vt:lpstr>Preliminary views – working proposal</vt:lpstr>
      <vt:lpstr>Diapositive 5</vt:lpstr>
      <vt:lpstr>Long-term UIOLI</vt:lpstr>
      <vt:lpstr>Diapositive 7</vt:lpstr>
      <vt:lpstr>Diapositive 8</vt:lpstr>
      <vt:lpstr>Diapositive 9</vt:lpstr>
      <vt:lpstr>Diapositive 10</vt:lpstr>
      <vt:lpstr>Diapositive 11</vt:lpstr>
      <vt:lpstr>Diapositive 12</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ENAULT BENOIT</dc:creator>
  <cp:lastModifiedBy>J0123884</cp:lastModifiedBy>
  <cp:revision>930</cp:revision>
  <dcterms:modified xsi:type="dcterms:W3CDTF">2012-02-06T10:30:46Z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0x010100AE68D7376B12CD47B18A3462DECE8A54</vt:lpwstr>
  </property>
  <property fmtid="{D5CDD505-2E9C-101B-9397-08002B2CF9AE}" pid="3" name="_dlc_DocIdItemGuid">
    <vt:lpwstr>198f2e67-6205-449a-9121-4bfa995384bf</vt:lpwstr>
  </property>
</Properties>
</file>